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4"/>
  </p:sldMasterIdLst>
  <p:notesMasterIdLst>
    <p:notesMasterId r:id="rId9"/>
  </p:notesMasterIdLst>
  <p:sldIdLst>
    <p:sldId id="755" r:id="rId5"/>
    <p:sldId id="797" r:id="rId6"/>
    <p:sldId id="798" r:id="rId7"/>
    <p:sldId id="799" r:id="rId8"/>
  </p:sldIdLst>
  <p:sldSz cx="10160000" cy="5715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073763"/>
    <a:srgbClr val="B7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60"/>
  </p:normalViewPr>
  <p:slideViewPr>
    <p:cSldViewPr snapToGrid="0">
      <p:cViewPr>
        <p:scale>
          <a:sx n="89" d="100"/>
          <a:sy n="89" d="100"/>
        </p:scale>
        <p:origin x="-480" y="24"/>
      </p:cViewPr>
      <p:guideLst>
        <p:guide orient="horz" pos="1800"/>
        <p:guide pos="320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3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71378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dotssm.jp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4304" y="1800611"/>
            <a:ext cx="2072917" cy="22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dotssm.jp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45998" y="1800611"/>
            <a:ext cx="2072917" cy="2237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12;p2">
            <a:extLst>
              <a:ext uri="{FF2B5EF4-FFF2-40B4-BE49-F238E27FC236}">
                <a16:creationId xmlns:a16="http://schemas.microsoft.com/office/drawing/2014/main" xmlns="" id="{3FBCD625-EBF0-446F-8FAD-5F424E679D18}"/>
              </a:ext>
            </a:extLst>
          </p:cNvPr>
          <p:cNvSpPr txBox="1"/>
          <p:nvPr userDrawn="1"/>
        </p:nvSpPr>
        <p:spPr>
          <a:xfrm>
            <a:off x="-1" y="4795054"/>
            <a:ext cx="10159999" cy="293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i="1" dirty="0">
                <a:solidFill>
                  <a:srgbClr val="999999"/>
                </a:solidFill>
              </a:rPr>
              <a:t>Leaders in Sealing Integrity</a:t>
            </a:r>
            <a:endParaRPr sz="1400" i="1" dirty="0">
              <a:solidFill>
                <a:srgbClr val="999999"/>
              </a:solidFill>
            </a:endParaRPr>
          </a:p>
        </p:txBody>
      </p:sp>
      <p:pic>
        <p:nvPicPr>
          <p:cNvPr id="8" name="Google Shape;15;p2">
            <a:extLst>
              <a:ext uri="{FF2B5EF4-FFF2-40B4-BE49-F238E27FC236}">
                <a16:creationId xmlns:a16="http://schemas.microsoft.com/office/drawing/2014/main" xmlns="" id="{BBDB6B34-64FB-4E6D-A1C9-A35F9E9A5523}"/>
              </a:ext>
            </a:extLst>
          </p:cNvPr>
          <p:cNvPicPr preferRelativeResize="0"/>
          <p:nvPr userDrawn="1"/>
        </p:nvPicPr>
        <p:blipFill>
          <a:blip r:embed="rId3"/>
          <a:srcRect/>
          <a:stretch/>
        </p:blipFill>
        <p:spPr>
          <a:xfrm>
            <a:off x="3691596" y="1521105"/>
            <a:ext cx="2776808" cy="75100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6;p2">
            <a:extLst>
              <a:ext uri="{FF2B5EF4-FFF2-40B4-BE49-F238E27FC236}">
                <a16:creationId xmlns:a16="http://schemas.microsoft.com/office/drawing/2014/main" xmlns="" id="{CD6C2969-4720-40D9-B5E7-A977ADA6E7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378081"/>
            <a:ext cx="10160000" cy="3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preserve="1" userDrawn="1">
  <p:cSld name="Title and two columns / Sublin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508000" y="1112083"/>
            <a:ext cx="9144000" cy="39587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91" lvl="0" indent="-317494">
              <a:spcBef>
                <a:spcPts val="6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82" lvl="1" indent="-311144"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300"/>
              <a:buFont typeface="Arial"/>
              <a:buChar char="»"/>
              <a:defRPr sz="13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73" lvl="2" indent="-304794"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200"/>
              <a:buFont typeface="Arial"/>
              <a:buChar char="»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64" lvl="3" indent="-298444"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100"/>
              <a:buFont typeface="Arial"/>
              <a:buChar char="»"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55" lvl="4" indent="-292094">
              <a:spcBef>
                <a:spcPts val="0"/>
              </a:spcBef>
              <a:spcAft>
                <a:spcPts val="0"/>
              </a:spcAft>
              <a:buSzPts val="1000"/>
              <a:buFont typeface="Arial"/>
              <a:buChar char="»"/>
              <a:defRPr sz="1000">
                <a:latin typeface="Arial"/>
                <a:ea typeface="Arial"/>
                <a:cs typeface="Arial"/>
                <a:sym typeface="Arial"/>
              </a:defRPr>
            </a:lvl5pPr>
            <a:lvl6pPr marL="2743146" lvl="5" indent="-285744">
              <a:spcBef>
                <a:spcPts val="0"/>
              </a:spcBef>
              <a:spcAft>
                <a:spcPts val="0"/>
              </a:spcAft>
              <a:buSzPts val="900"/>
              <a:buFont typeface="Arial"/>
              <a:buChar char="»"/>
              <a:defRPr sz="900">
                <a:latin typeface="Arial"/>
                <a:ea typeface="Arial"/>
                <a:cs typeface="Arial"/>
                <a:sym typeface="Arial"/>
              </a:defRPr>
            </a:lvl6pPr>
            <a:lvl7pPr marL="3200336" lvl="6" indent="-279394">
              <a:spcBef>
                <a:spcPts val="0"/>
              </a:spcBef>
              <a:spcAft>
                <a:spcPts val="0"/>
              </a:spcAft>
              <a:buSzPts val="800"/>
              <a:buFont typeface="Arial"/>
              <a:buChar char="»"/>
              <a:defRPr sz="800">
                <a:latin typeface="Arial"/>
                <a:ea typeface="Arial"/>
                <a:cs typeface="Arial"/>
                <a:sym typeface="Arial"/>
              </a:defRPr>
            </a:lvl7pPr>
            <a:lvl8pPr marL="3657526" lvl="7" indent="-273045">
              <a:spcBef>
                <a:spcPts val="0"/>
              </a:spcBef>
              <a:spcAft>
                <a:spcPts val="0"/>
              </a:spcAft>
              <a:buSzPts val="700"/>
              <a:buFont typeface="Arial"/>
              <a:buChar char="»"/>
              <a:defRPr sz="700">
                <a:latin typeface="Arial"/>
                <a:ea typeface="Arial"/>
                <a:cs typeface="Arial"/>
                <a:sym typeface="Arial"/>
              </a:defRPr>
            </a:lvl8pPr>
            <a:lvl9pPr marL="4114718" lvl="8" indent="-266694">
              <a:spcBef>
                <a:spcPts val="0"/>
              </a:spcBef>
              <a:spcAft>
                <a:spcPts val="0"/>
              </a:spcAft>
              <a:buSzPts val="600"/>
              <a:buFont typeface="Arial"/>
              <a:buChar char="»"/>
              <a:defRPr sz="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2"/>
            <a:endParaRPr lang="de-DE" dirty="0"/>
          </a:p>
          <a:p>
            <a:pPr lvl="3"/>
            <a:endParaRPr lang="de-DE" dirty="0"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9507541" y="5473212"/>
            <a:ext cx="609667" cy="43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‹N›</a:t>
            </a:fld>
            <a:endParaRPr lang="de-DE"/>
          </a:p>
        </p:txBody>
      </p:sp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508000" y="634993"/>
            <a:ext cx="9144000" cy="2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 idx="3"/>
          </p:nvPr>
        </p:nvSpPr>
        <p:spPr>
          <a:xfrm>
            <a:off x="508000" y="202666"/>
            <a:ext cx="91440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3000"/>
              <a:buNone/>
              <a:defRPr sz="3000" b="1">
                <a:solidFill>
                  <a:srgbClr val="07376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37" name="Google Shape;3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9460" y="313291"/>
            <a:ext cx="229306" cy="21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34;p5">
            <a:extLst>
              <a:ext uri="{FF2B5EF4-FFF2-40B4-BE49-F238E27FC236}">
                <a16:creationId xmlns:a16="http://schemas.microsoft.com/office/drawing/2014/main" xmlns="" id="{0D16C458-D0DE-4CE2-8FE6-1408BC8CA370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05267" y="5164511"/>
            <a:ext cx="999504" cy="229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811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preserve="1" userDrawn="1">
  <p:cSld name="Title and one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508000" y="1112083"/>
            <a:ext cx="9144000" cy="39587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91" lvl="0" indent="-317494">
              <a:spcBef>
                <a:spcPts val="6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82" lvl="1" indent="-311144"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300"/>
              <a:buFont typeface="Arial"/>
              <a:buChar char="»"/>
              <a:defRPr sz="13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73" lvl="2" indent="-304794"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200"/>
              <a:buFont typeface="Arial"/>
              <a:buChar char="»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64" lvl="3" indent="-298444"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100"/>
              <a:buFont typeface="Arial"/>
              <a:buChar char="»"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55" lvl="4" indent="-292094">
              <a:spcBef>
                <a:spcPts val="0"/>
              </a:spcBef>
              <a:spcAft>
                <a:spcPts val="0"/>
              </a:spcAft>
              <a:buSzPts val="1000"/>
              <a:buFont typeface="Arial"/>
              <a:buChar char="»"/>
              <a:defRPr sz="1000">
                <a:latin typeface="Arial"/>
                <a:ea typeface="Arial"/>
                <a:cs typeface="Arial"/>
                <a:sym typeface="Arial"/>
              </a:defRPr>
            </a:lvl5pPr>
            <a:lvl6pPr marL="2743146" lvl="5" indent="-285744">
              <a:spcBef>
                <a:spcPts val="0"/>
              </a:spcBef>
              <a:spcAft>
                <a:spcPts val="0"/>
              </a:spcAft>
              <a:buSzPts val="900"/>
              <a:buFont typeface="Arial"/>
              <a:buChar char="»"/>
              <a:defRPr sz="900">
                <a:latin typeface="Arial"/>
                <a:ea typeface="Arial"/>
                <a:cs typeface="Arial"/>
                <a:sym typeface="Arial"/>
              </a:defRPr>
            </a:lvl6pPr>
            <a:lvl7pPr marL="3200336" lvl="6" indent="-279394">
              <a:spcBef>
                <a:spcPts val="0"/>
              </a:spcBef>
              <a:spcAft>
                <a:spcPts val="0"/>
              </a:spcAft>
              <a:buSzPts val="800"/>
              <a:buFont typeface="Arial"/>
              <a:buChar char="»"/>
              <a:defRPr sz="800">
                <a:latin typeface="Arial"/>
                <a:ea typeface="Arial"/>
                <a:cs typeface="Arial"/>
                <a:sym typeface="Arial"/>
              </a:defRPr>
            </a:lvl7pPr>
            <a:lvl8pPr marL="3657526" lvl="7" indent="-273045">
              <a:spcBef>
                <a:spcPts val="0"/>
              </a:spcBef>
              <a:spcAft>
                <a:spcPts val="0"/>
              </a:spcAft>
              <a:buSzPts val="700"/>
              <a:buFont typeface="Arial"/>
              <a:buChar char="»"/>
              <a:defRPr sz="700">
                <a:latin typeface="Arial"/>
                <a:ea typeface="Arial"/>
                <a:cs typeface="Arial"/>
                <a:sym typeface="Arial"/>
              </a:defRPr>
            </a:lvl8pPr>
            <a:lvl9pPr marL="4114718" lvl="8" indent="-266694">
              <a:spcBef>
                <a:spcPts val="0"/>
              </a:spcBef>
              <a:spcAft>
                <a:spcPts val="0"/>
              </a:spcAft>
              <a:buSzPts val="600"/>
              <a:buFont typeface="Arial"/>
              <a:buChar char="»"/>
              <a:defRPr sz="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2"/>
            <a:endParaRPr lang="de-DE" dirty="0"/>
          </a:p>
          <a:p>
            <a:pPr lvl="3"/>
            <a:endParaRPr lang="de-DE" dirty="0"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9507541" y="5473212"/>
            <a:ext cx="609667" cy="43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‹N›</a:t>
            </a:fld>
            <a:endParaRPr lang="de-DE"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 idx="3"/>
          </p:nvPr>
        </p:nvSpPr>
        <p:spPr>
          <a:xfrm>
            <a:off x="508000" y="202666"/>
            <a:ext cx="91440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3000"/>
              <a:buNone/>
              <a:defRPr sz="3000" b="1">
                <a:solidFill>
                  <a:srgbClr val="07376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37" name="Google Shape;3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9460" y="313291"/>
            <a:ext cx="229306" cy="21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34;p5">
            <a:extLst>
              <a:ext uri="{FF2B5EF4-FFF2-40B4-BE49-F238E27FC236}">
                <a16:creationId xmlns:a16="http://schemas.microsoft.com/office/drawing/2014/main" xmlns="" id="{55986DD7-4584-4474-8357-1CB854667F6E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05267" y="5164511"/>
            <a:ext cx="999504" cy="229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966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"/>
          <p:cNvSpPr/>
          <p:nvPr/>
        </p:nvSpPr>
        <p:spPr>
          <a:xfrm>
            <a:off x="0" y="5504175"/>
            <a:ext cx="8484000" cy="2109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           </a:t>
            </a:r>
            <a:endParaRPr sz="1400"/>
          </a:p>
        </p:txBody>
      </p:sp>
      <p:pic>
        <p:nvPicPr>
          <p:cNvPr id="8" name="Google Shape;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18418" y="5504167"/>
            <a:ext cx="229306" cy="211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/>
          <p:nvPr/>
        </p:nvSpPr>
        <p:spPr>
          <a:xfrm>
            <a:off x="8628529" y="5504175"/>
            <a:ext cx="1531333" cy="2109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9507541" y="5473212"/>
            <a:ext cx="609667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900">
                <a:solidFill>
                  <a:srgbClr val="FFFFFF"/>
                </a:solidFill>
              </a:defRPr>
            </a:lvl1pPr>
            <a:lvl2pPr lvl="1" algn="r">
              <a:buNone/>
              <a:defRPr sz="900">
                <a:solidFill>
                  <a:srgbClr val="FFFFFF"/>
                </a:solidFill>
              </a:defRPr>
            </a:lvl2pPr>
            <a:lvl3pPr lvl="2" algn="r">
              <a:buNone/>
              <a:defRPr sz="900">
                <a:solidFill>
                  <a:srgbClr val="FFFFFF"/>
                </a:solidFill>
              </a:defRPr>
            </a:lvl3pPr>
            <a:lvl4pPr lvl="3" algn="r">
              <a:buNone/>
              <a:defRPr sz="900">
                <a:solidFill>
                  <a:srgbClr val="FFFFFF"/>
                </a:solidFill>
              </a:defRPr>
            </a:lvl4pPr>
            <a:lvl5pPr lvl="4" algn="r">
              <a:buNone/>
              <a:defRPr sz="900">
                <a:solidFill>
                  <a:srgbClr val="FFFFFF"/>
                </a:solidFill>
              </a:defRPr>
            </a:lvl5pPr>
            <a:lvl6pPr lvl="5" algn="r">
              <a:buNone/>
              <a:defRPr sz="900">
                <a:solidFill>
                  <a:srgbClr val="FFFFFF"/>
                </a:solidFill>
              </a:defRPr>
            </a:lvl6pPr>
            <a:lvl7pPr lvl="6" algn="r">
              <a:buNone/>
              <a:defRPr sz="900">
                <a:solidFill>
                  <a:srgbClr val="FFFFFF"/>
                </a:solidFill>
              </a:defRPr>
            </a:lvl7pPr>
            <a:lvl8pPr lvl="7" algn="r">
              <a:buNone/>
              <a:defRPr sz="900">
                <a:solidFill>
                  <a:srgbClr val="FFFFFF"/>
                </a:solidFill>
              </a:defRPr>
            </a:lvl8pPr>
            <a:lvl9pPr lvl="8" algn="r">
              <a:buNone/>
              <a:defRPr sz="900"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de-DE" smtClean="0"/>
              <a:t>‹N›</a:t>
            </a:fld>
            <a:endParaRPr lang="de-DE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6" r:id="rId2"/>
    <p:sldLayoutId id="2147483655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8100" marR="0" lvl="0" indent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xmlns="" id="{84DC4FF5-8A01-1A07-B4E4-9D73E9EA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44706"/>
            <a:ext cx="10160000" cy="1493055"/>
          </a:xfrm>
        </p:spPr>
        <p:txBody>
          <a:bodyPr/>
          <a:lstStyle/>
          <a:p>
            <a:r>
              <a:rPr lang="de-DE" dirty="0"/>
              <a:t>ESA - FGD divisional Meeting Q1-2024</a:t>
            </a:r>
            <a:br>
              <a:rPr lang="de-DE" dirty="0"/>
            </a:br>
            <a:r>
              <a:rPr lang="de-DE" sz="1400" dirty="0" smtClean="0"/>
              <a:t>PFAS </a:t>
            </a:r>
            <a:r>
              <a:rPr lang="de-DE" sz="1400" dirty="0"/>
              <a:t>update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hteck 63">
            <a:extLst>
              <a:ext uri="{FF2B5EF4-FFF2-40B4-BE49-F238E27FC236}">
                <a16:creationId xmlns:a16="http://schemas.microsoft.com/office/drawing/2014/main" xmlns="" id="{B239B468-37E7-54D6-28BD-F787A0530686}"/>
              </a:ext>
            </a:extLst>
          </p:cNvPr>
          <p:cNvSpPr/>
          <p:nvPr/>
        </p:nvSpPr>
        <p:spPr>
          <a:xfrm>
            <a:off x="8508548" y="5171675"/>
            <a:ext cx="1267942" cy="296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A6E59A10-38D8-4023-8BA2-BAAA0A4BDC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de-DE" smtClean="0"/>
              <a:t>2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xmlns="" id="{CD933A3A-F5FD-44AB-A010-FE548E17E51D}"/>
              </a:ext>
            </a:extLst>
          </p:cNvPr>
          <p:cNvSpPr>
            <a:spLocks noGrp="1"/>
          </p:cNvSpPr>
          <p:nvPr>
            <p:ph type="title" idx="3"/>
          </p:nvPr>
        </p:nvSpPr>
        <p:spPr/>
        <p:txBody>
          <a:bodyPr/>
          <a:lstStyle/>
          <a:p>
            <a:r>
              <a:rPr lang="de-DE" dirty="0"/>
              <a:t>PFAS: Timeline „</a:t>
            </a:r>
            <a:r>
              <a:rPr lang="de-DE" dirty="0" err="1"/>
              <a:t>old</a:t>
            </a:r>
            <a:r>
              <a:rPr lang="de-DE" dirty="0"/>
              <a:t> &amp; </a:t>
            </a:r>
            <a:r>
              <a:rPr lang="de-DE" dirty="0" err="1"/>
              <a:t>assumed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“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xmlns="" id="{07D17CE9-0546-4691-A239-5179E1219D1A}"/>
              </a:ext>
            </a:extLst>
          </p:cNvPr>
          <p:cNvSpPr txBox="1"/>
          <p:nvPr/>
        </p:nvSpPr>
        <p:spPr>
          <a:xfrm>
            <a:off x="7290474" y="1857226"/>
            <a:ext cx="2739799" cy="1000274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E46C0A"/>
                </a:solidFill>
              </a:rPr>
              <a:t>Timeline „</a:t>
            </a:r>
            <a:r>
              <a:rPr lang="de-DE" sz="1200" b="1" dirty="0" err="1">
                <a:solidFill>
                  <a:srgbClr val="E46C0A"/>
                </a:solidFill>
              </a:rPr>
              <a:t>old</a:t>
            </a:r>
            <a:r>
              <a:rPr lang="de-DE" sz="1200" b="1" dirty="0">
                <a:solidFill>
                  <a:srgbClr val="E46C0A"/>
                </a:solidFill>
              </a:rPr>
              <a:t>“</a:t>
            </a:r>
          </a:p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end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open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public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consultation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ECHA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presenting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opinion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xmlns="" id="{0F71D7DF-340E-4FD6-9A30-E0C826F2B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3" y="698562"/>
            <a:ext cx="5743576" cy="2218418"/>
          </a:xfrm>
          <a:prstGeom prst="rect">
            <a:avLst/>
          </a:prstGeom>
        </p:spPr>
      </p:pic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xmlns="" id="{94E5D259-812A-40DE-98E2-48AB7A5FFFA9}"/>
              </a:ext>
            </a:extLst>
          </p:cNvPr>
          <p:cNvCxnSpPr>
            <a:cxnSpLocks/>
          </p:cNvCxnSpPr>
          <p:nvPr/>
        </p:nvCxnSpPr>
        <p:spPr>
          <a:xfrm flipH="1">
            <a:off x="4449116" y="859802"/>
            <a:ext cx="2846548" cy="981095"/>
          </a:xfrm>
          <a:prstGeom prst="line">
            <a:avLst/>
          </a:prstGeom>
          <a:ln w="22225">
            <a:solidFill>
              <a:srgbClr val="E46C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xmlns="" id="{04AA92D4-BB6C-45AE-B027-890D6BEBD471}"/>
              </a:ext>
            </a:extLst>
          </p:cNvPr>
          <p:cNvCxnSpPr>
            <a:cxnSpLocks/>
          </p:cNvCxnSpPr>
          <p:nvPr/>
        </p:nvCxnSpPr>
        <p:spPr>
          <a:xfrm>
            <a:off x="4515126" y="698562"/>
            <a:ext cx="1158436" cy="16008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xmlns="" id="{B79316C4-A273-E982-73B5-AAF9978F1A7E}"/>
              </a:ext>
            </a:extLst>
          </p:cNvPr>
          <p:cNvCxnSpPr/>
          <p:nvPr/>
        </p:nvCxnSpPr>
        <p:spPr>
          <a:xfrm>
            <a:off x="214153" y="2956569"/>
            <a:ext cx="9701478" cy="8705"/>
          </a:xfrm>
          <a:prstGeom prst="line">
            <a:avLst/>
          </a:prstGeom>
          <a:ln w="508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xmlns="" id="{C5B69137-277C-17EA-87BD-6CD7C36A645D}"/>
              </a:ext>
            </a:extLst>
          </p:cNvPr>
          <p:cNvSpPr txBox="1"/>
          <p:nvPr/>
        </p:nvSpPr>
        <p:spPr>
          <a:xfrm>
            <a:off x="7298205" y="677547"/>
            <a:ext cx="2739800" cy="1107996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are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here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End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open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public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consultation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25th Nov.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xmlns="" id="{F38EB983-B143-976E-ED2E-C96220EA2CEE}"/>
              </a:ext>
            </a:extLst>
          </p:cNvPr>
          <p:cNvSpPr txBox="1"/>
          <p:nvPr/>
        </p:nvSpPr>
        <p:spPr>
          <a:xfrm>
            <a:off x="4195990" y="2294970"/>
            <a:ext cx="16764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31.12.2023 </a:t>
            </a:r>
            <a:br>
              <a:rPr lang="de-DE" dirty="0"/>
            </a:br>
            <a:r>
              <a:rPr lang="de-DE" sz="800" dirty="0"/>
              <a:t>ECHA </a:t>
            </a:r>
            <a:r>
              <a:rPr lang="de-DE" sz="800" dirty="0" err="1"/>
              <a:t>presents</a:t>
            </a:r>
            <a:r>
              <a:rPr lang="de-DE" sz="800" dirty="0"/>
              <a:t> </a:t>
            </a:r>
            <a:r>
              <a:rPr lang="de-DE" sz="800" dirty="0" err="1"/>
              <a:t>opinion</a:t>
            </a:r>
            <a:r>
              <a:rPr lang="de-DE" sz="800" dirty="0"/>
              <a:t>/</a:t>
            </a:r>
            <a:r>
              <a:rPr lang="de-DE" sz="800" dirty="0" err="1"/>
              <a:t>proposal</a:t>
            </a:r>
            <a:r>
              <a:rPr lang="de-DE" sz="800" dirty="0"/>
              <a:t> </a:t>
            </a:r>
            <a:r>
              <a:rPr lang="de-DE" sz="800" dirty="0" err="1"/>
              <a:t>of</a:t>
            </a:r>
            <a:r>
              <a:rPr lang="de-DE" sz="800" dirty="0"/>
              <a:t> </a:t>
            </a:r>
            <a:r>
              <a:rPr lang="de-DE" sz="800" dirty="0" err="1"/>
              <a:t>bannning</a:t>
            </a:r>
            <a:r>
              <a:rPr lang="de-DE" sz="800" dirty="0"/>
              <a:t> PFAS </a:t>
            </a:r>
            <a:r>
              <a:rPr lang="de-DE" sz="800" dirty="0" err="1"/>
              <a:t>to</a:t>
            </a:r>
            <a:r>
              <a:rPr lang="de-DE" sz="800" dirty="0"/>
              <a:t> EU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5A9D2586-EC68-433B-A3FE-A0F431073A4A}"/>
              </a:ext>
            </a:extLst>
          </p:cNvPr>
          <p:cNvSpPr txBox="1"/>
          <p:nvPr/>
        </p:nvSpPr>
        <p:spPr>
          <a:xfrm>
            <a:off x="5808604" y="2253368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NO RETURN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xmlns="" id="{6E4198CE-A868-4E3B-BBCA-849933BE6BC9}"/>
              </a:ext>
            </a:extLst>
          </p:cNvPr>
          <p:cNvSpPr/>
          <p:nvPr/>
        </p:nvSpPr>
        <p:spPr>
          <a:xfrm>
            <a:off x="5619264" y="2292957"/>
            <a:ext cx="258234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feld 69">
            <a:extLst>
              <a:ext uri="{FF2B5EF4-FFF2-40B4-BE49-F238E27FC236}">
                <a16:creationId xmlns:a16="http://schemas.microsoft.com/office/drawing/2014/main" xmlns="" id="{9B4C4680-02EB-F10C-6B67-2F4257D838E6}"/>
              </a:ext>
            </a:extLst>
          </p:cNvPr>
          <p:cNvSpPr txBox="1"/>
          <p:nvPr/>
        </p:nvSpPr>
        <p:spPr>
          <a:xfrm>
            <a:off x="9195695" y="3540921"/>
            <a:ext cx="906525" cy="1600438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 err="1"/>
              <a:t>assumed</a:t>
            </a:r>
            <a:r>
              <a:rPr lang="de-DE" sz="1000" dirty="0"/>
              <a:t>: </a:t>
            </a:r>
            <a:br>
              <a:rPr lang="de-DE" sz="1000" dirty="0"/>
            </a:br>
            <a:r>
              <a:rPr lang="de-DE" sz="1000" dirty="0"/>
              <a:t>13years </a:t>
            </a:r>
            <a:br>
              <a:rPr lang="de-DE" sz="1000" dirty="0"/>
            </a:br>
            <a:r>
              <a:rPr lang="de-DE" sz="1000" dirty="0" err="1"/>
              <a:t>derogation</a:t>
            </a:r>
            <a:r>
              <a:rPr lang="de-DE" sz="1000" dirty="0"/>
              <a:t/>
            </a:r>
            <a:br>
              <a:rPr lang="de-DE" sz="1000" dirty="0"/>
            </a:br>
            <a:r>
              <a:rPr lang="de-DE" sz="1000" dirty="0"/>
              <a:t>time </a:t>
            </a:r>
            <a:r>
              <a:rPr lang="de-DE" sz="1000" dirty="0" err="1"/>
              <a:t>for</a:t>
            </a:r>
            <a:r>
              <a:rPr lang="de-DE" sz="1000" dirty="0"/>
              <a:t> PTFE</a:t>
            </a:r>
          </a:p>
          <a:p>
            <a:pPr algn="ctr"/>
            <a:endParaRPr lang="de-DE" sz="800" dirty="0"/>
          </a:p>
          <a:p>
            <a:pPr algn="ctr"/>
            <a:r>
              <a:rPr lang="de-DE" sz="800" dirty="0"/>
              <a:t>(</a:t>
            </a:r>
            <a:r>
              <a:rPr lang="de-DE" sz="800" dirty="0" err="1"/>
              <a:t>because</a:t>
            </a:r>
            <a:r>
              <a:rPr lang="de-DE" sz="800" dirty="0"/>
              <a:t> </a:t>
            </a:r>
            <a:r>
              <a:rPr lang="de-DE" sz="800" dirty="0" err="1"/>
              <a:t>of</a:t>
            </a:r>
            <a:r>
              <a:rPr lang="de-DE" sz="800" dirty="0"/>
              <a:t> </a:t>
            </a:r>
            <a:r>
              <a:rPr lang="de-DE" sz="800" dirty="0" err="1"/>
              <a:t>production</a:t>
            </a:r>
            <a:r>
              <a:rPr lang="de-DE" sz="800" dirty="0"/>
              <a:t> </a:t>
            </a:r>
            <a:r>
              <a:rPr lang="de-DE" sz="800" dirty="0" err="1"/>
              <a:t>substances</a:t>
            </a:r>
            <a:r>
              <a:rPr lang="de-DE" sz="800" dirty="0"/>
              <a:t> and end </a:t>
            </a:r>
            <a:r>
              <a:rPr lang="de-DE" sz="800" dirty="0" err="1"/>
              <a:t>of</a:t>
            </a:r>
            <a:r>
              <a:rPr lang="de-DE" sz="800" dirty="0"/>
              <a:t> </a:t>
            </a:r>
            <a:r>
              <a:rPr lang="de-DE" sz="800" dirty="0" err="1"/>
              <a:t>life</a:t>
            </a:r>
            <a:r>
              <a:rPr lang="de-DE" sz="800" dirty="0"/>
              <a:t> </a:t>
            </a:r>
            <a:r>
              <a:rPr lang="de-DE" sz="800" dirty="0" err="1"/>
              <a:t>cycle</a:t>
            </a:r>
            <a:r>
              <a:rPr lang="de-DE" sz="800" dirty="0"/>
              <a:t>)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xmlns="" id="{B239B468-37E7-54D6-28BD-F787A0530686}"/>
              </a:ext>
            </a:extLst>
          </p:cNvPr>
          <p:cNvSpPr/>
          <p:nvPr/>
        </p:nvSpPr>
        <p:spPr>
          <a:xfrm>
            <a:off x="8508548" y="5171675"/>
            <a:ext cx="1267942" cy="296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xmlns="" id="{B896ADBA-AEB8-B484-F55D-E52F141FC225}"/>
              </a:ext>
            </a:extLst>
          </p:cNvPr>
          <p:cNvCxnSpPr>
            <a:cxnSpLocks/>
          </p:cNvCxnSpPr>
          <p:nvPr/>
        </p:nvCxnSpPr>
        <p:spPr>
          <a:xfrm>
            <a:off x="4178077" y="4323277"/>
            <a:ext cx="4184887" cy="615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>
            <a:extLst>
              <a:ext uri="{FF2B5EF4-FFF2-40B4-BE49-F238E27FC236}">
                <a16:creationId xmlns:a16="http://schemas.microsoft.com/office/drawing/2014/main" xmlns="" id="{D3D48C58-5D26-FA76-1F6B-4C18DFE4872D}"/>
              </a:ext>
            </a:extLst>
          </p:cNvPr>
          <p:cNvSpPr txBox="1"/>
          <p:nvPr/>
        </p:nvSpPr>
        <p:spPr>
          <a:xfrm>
            <a:off x="4788149" y="4558932"/>
            <a:ext cx="1677757" cy="400110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pPr marL="139697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Working in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regulatory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comitee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by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000" b="1" dirty="0">
                <a:solidFill>
                  <a:schemeClr val="tx1"/>
                </a:solidFill>
              </a:rPr>
              <a:t>Q4 2027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xmlns="" id="{A82825EB-56FB-1667-9471-493110CD180C}"/>
              </a:ext>
            </a:extLst>
          </p:cNvPr>
          <p:cNvSpPr txBox="1"/>
          <p:nvPr/>
        </p:nvSpPr>
        <p:spPr>
          <a:xfrm>
            <a:off x="5394903" y="3654020"/>
            <a:ext cx="1018284" cy="938719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pPr marL="139697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Release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interim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proposal</a:t>
            </a: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39697" algn="ctr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by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Q3-Q4 2026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xmlns="" id="{6E154830-A3F7-6397-FFE2-A5CE12A0A0F7}"/>
              </a:ext>
            </a:extLst>
          </p:cNvPr>
          <p:cNvSpPr txBox="1"/>
          <p:nvPr/>
        </p:nvSpPr>
        <p:spPr>
          <a:xfrm>
            <a:off x="4636880" y="3502860"/>
            <a:ext cx="951202" cy="784830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pPr marL="139697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Evaluation and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aswer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139697" algn="ctr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by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Q1-Q2 2026</a:t>
            </a: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xmlns="" id="{14974825-EE32-3F73-9F9D-6EB577CF39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171" t="9743" r="40352" b="8794"/>
          <a:stretch/>
        </p:blipFill>
        <p:spPr>
          <a:xfrm>
            <a:off x="1152945" y="3402169"/>
            <a:ext cx="1474606" cy="1807182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xmlns="" id="{568ED76A-539F-F107-3C56-3D0DCC9C54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59" t="44087" r="68268"/>
          <a:stretch/>
        </p:blipFill>
        <p:spPr>
          <a:xfrm>
            <a:off x="798745" y="4163753"/>
            <a:ext cx="599962" cy="1240373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A6E59A10-38D8-4023-8BA2-BAAA0A4BDC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de-DE" smtClean="0"/>
              <a:t>3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xmlns="" id="{CD933A3A-F5FD-44AB-A010-FE548E17E51D}"/>
              </a:ext>
            </a:extLst>
          </p:cNvPr>
          <p:cNvSpPr>
            <a:spLocks noGrp="1"/>
          </p:cNvSpPr>
          <p:nvPr>
            <p:ph type="title" idx="3"/>
          </p:nvPr>
        </p:nvSpPr>
        <p:spPr/>
        <p:txBody>
          <a:bodyPr/>
          <a:lstStyle/>
          <a:p>
            <a:r>
              <a:rPr lang="de-DE" dirty="0"/>
              <a:t>PFAS: Timeline „</a:t>
            </a:r>
            <a:r>
              <a:rPr lang="de-DE" dirty="0" err="1"/>
              <a:t>old</a:t>
            </a:r>
            <a:r>
              <a:rPr lang="de-DE" dirty="0"/>
              <a:t> &amp; </a:t>
            </a:r>
            <a:r>
              <a:rPr lang="de-DE" dirty="0" err="1"/>
              <a:t>assumed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“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xmlns="" id="{07D17CE9-0546-4691-A239-5179E1219D1A}"/>
              </a:ext>
            </a:extLst>
          </p:cNvPr>
          <p:cNvSpPr txBox="1"/>
          <p:nvPr/>
        </p:nvSpPr>
        <p:spPr>
          <a:xfrm>
            <a:off x="7295664" y="1825132"/>
            <a:ext cx="2739799" cy="1000274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E46C0A"/>
                </a:solidFill>
              </a:rPr>
              <a:t>Timeline „</a:t>
            </a:r>
            <a:r>
              <a:rPr lang="de-DE" sz="1200" b="1" dirty="0" err="1">
                <a:solidFill>
                  <a:srgbClr val="E46C0A"/>
                </a:solidFill>
              </a:rPr>
              <a:t>old</a:t>
            </a:r>
            <a:r>
              <a:rPr lang="de-DE" sz="1200" b="1" dirty="0">
                <a:solidFill>
                  <a:srgbClr val="E46C0A"/>
                </a:solidFill>
              </a:rPr>
              <a:t>“</a:t>
            </a:r>
          </a:p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end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open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public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consultation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ECHA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presenting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opinion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xmlns="" id="{0F71D7DF-340E-4FD6-9A30-E0C826F2B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3" y="698562"/>
            <a:ext cx="5743576" cy="2218418"/>
          </a:xfrm>
          <a:prstGeom prst="rect">
            <a:avLst/>
          </a:prstGeom>
        </p:spPr>
      </p:pic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xmlns="" id="{94E5D259-812A-40DE-98E2-48AB7A5FFFA9}"/>
              </a:ext>
            </a:extLst>
          </p:cNvPr>
          <p:cNvCxnSpPr>
            <a:cxnSpLocks/>
          </p:cNvCxnSpPr>
          <p:nvPr/>
        </p:nvCxnSpPr>
        <p:spPr>
          <a:xfrm flipH="1">
            <a:off x="4449116" y="859802"/>
            <a:ext cx="2846548" cy="981095"/>
          </a:xfrm>
          <a:prstGeom prst="line">
            <a:avLst/>
          </a:prstGeom>
          <a:ln w="22225">
            <a:solidFill>
              <a:srgbClr val="E46C0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xmlns="" id="{04AA92D4-BB6C-45AE-B027-890D6BEBD471}"/>
              </a:ext>
            </a:extLst>
          </p:cNvPr>
          <p:cNvCxnSpPr>
            <a:cxnSpLocks/>
          </p:cNvCxnSpPr>
          <p:nvPr/>
        </p:nvCxnSpPr>
        <p:spPr>
          <a:xfrm>
            <a:off x="4515126" y="698562"/>
            <a:ext cx="1158436" cy="16008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7D17F01B-F11A-A652-C28A-F49CD29D6B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69" r="80588"/>
          <a:stretch/>
        </p:blipFill>
        <p:spPr>
          <a:xfrm>
            <a:off x="0" y="3185709"/>
            <a:ext cx="798745" cy="2218418"/>
          </a:xfrm>
          <a:prstGeom prst="rect">
            <a:avLst/>
          </a:prstGeom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xmlns="" id="{B79316C4-A273-E982-73B5-AAF9978F1A7E}"/>
              </a:ext>
            </a:extLst>
          </p:cNvPr>
          <p:cNvCxnSpPr/>
          <p:nvPr/>
        </p:nvCxnSpPr>
        <p:spPr>
          <a:xfrm>
            <a:off x="214153" y="2956569"/>
            <a:ext cx="9701478" cy="8705"/>
          </a:xfrm>
          <a:prstGeom prst="line">
            <a:avLst/>
          </a:prstGeom>
          <a:ln w="508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xmlns="" id="{C5B69137-277C-17EA-87BD-6CD7C36A645D}"/>
              </a:ext>
            </a:extLst>
          </p:cNvPr>
          <p:cNvSpPr txBox="1"/>
          <p:nvPr/>
        </p:nvSpPr>
        <p:spPr>
          <a:xfrm>
            <a:off x="7298205" y="677547"/>
            <a:ext cx="2739800" cy="1107996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are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here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End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open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public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consultation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25th Nov.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xmlns="" id="{F38EB983-B143-976E-ED2E-C96220EA2CEE}"/>
              </a:ext>
            </a:extLst>
          </p:cNvPr>
          <p:cNvSpPr txBox="1"/>
          <p:nvPr/>
        </p:nvSpPr>
        <p:spPr>
          <a:xfrm>
            <a:off x="4195990" y="2294970"/>
            <a:ext cx="16764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31.12.2023 </a:t>
            </a:r>
            <a:br>
              <a:rPr lang="de-DE" dirty="0"/>
            </a:br>
            <a:r>
              <a:rPr lang="de-DE" sz="800" dirty="0"/>
              <a:t>ECHA </a:t>
            </a:r>
            <a:r>
              <a:rPr lang="de-DE" sz="800" dirty="0" err="1"/>
              <a:t>presents</a:t>
            </a:r>
            <a:r>
              <a:rPr lang="de-DE" sz="800" dirty="0"/>
              <a:t> </a:t>
            </a:r>
            <a:r>
              <a:rPr lang="de-DE" sz="800" dirty="0" err="1"/>
              <a:t>opinion</a:t>
            </a:r>
            <a:r>
              <a:rPr lang="de-DE" sz="800" dirty="0"/>
              <a:t>/</a:t>
            </a:r>
            <a:r>
              <a:rPr lang="de-DE" sz="800" dirty="0" err="1"/>
              <a:t>proposal</a:t>
            </a:r>
            <a:r>
              <a:rPr lang="de-DE" sz="800" dirty="0"/>
              <a:t> </a:t>
            </a:r>
            <a:r>
              <a:rPr lang="de-DE" sz="800" dirty="0" err="1"/>
              <a:t>of</a:t>
            </a:r>
            <a:r>
              <a:rPr lang="de-DE" sz="800" dirty="0"/>
              <a:t> </a:t>
            </a:r>
            <a:r>
              <a:rPr lang="de-DE" sz="800" dirty="0" err="1"/>
              <a:t>bannning</a:t>
            </a:r>
            <a:r>
              <a:rPr lang="de-DE" sz="800" dirty="0"/>
              <a:t> PFAS </a:t>
            </a:r>
            <a:r>
              <a:rPr lang="de-DE" sz="800" dirty="0" err="1"/>
              <a:t>to</a:t>
            </a:r>
            <a:r>
              <a:rPr lang="de-DE" sz="800" dirty="0"/>
              <a:t> EU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5A9D2586-EC68-433B-A3FE-A0F431073A4A}"/>
              </a:ext>
            </a:extLst>
          </p:cNvPr>
          <p:cNvSpPr txBox="1"/>
          <p:nvPr/>
        </p:nvSpPr>
        <p:spPr>
          <a:xfrm>
            <a:off x="5808604" y="2253368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NO RETURN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xmlns="" id="{6E4198CE-A868-4E3B-BBCA-849933BE6BC9}"/>
              </a:ext>
            </a:extLst>
          </p:cNvPr>
          <p:cNvSpPr/>
          <p:nvPr/>
        </p:nvSpPr>
        <p:spPr>
          <a:xfrm>
            <a:off x="5619264" y="2292957"/>
            <a:ext cx="258234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xmlns="" id="{D9950B5D-0420-0C6A-5F4C-9504E542D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063" r="1895" b="40637"/>
          <a:stretch/>
        </p:blipFill>
        <p:spPr>
          <a:xfrm>
            <a:off x="7469579" y="3199307"/>
            <a:ext cx="893385" cy="1316915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xmlns="" id="{D82CC3BE-DC5D-1E09-99FE-F0907BD2A5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406" t="43695" r="12576"/>
          <a:stretch/>
        </p:blipFill>
        <p:spPr>
          <a:xfrm>
            <a:off x="3513661" y="4158123"/>
            <a:ext cx="780674" cy="1249077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xmlns="" id="{DDF85F7D-9A99-06FF-C069-8CCC1E43576C}"/>
              </a:ext>
            </a:extLst>
          </p:cNvPr>
          <p:cNvSpPr txBox="1"/>
          <p:nvPr/>
        </p:nvSpPr>
        <p:spPr>
          <a:xfrm>
            <a:off x="2500614" y="3616694"/>
            <a:ext cx="1143358" cy="1575078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E46C0A"/>
                </a:solidFill>
              </a:rPr>
              <a:t>Timeline „</a:t>
            </a:r>
            <a:r>
              <a:rPr lang="de-DE" sz="1200" b="1" dirty="0" err="1">
                <a:solidFill>
                  <a:srgbClr val="E46C0A"/>
                </a:solidFill>
              </a:rPr>
              <a:t>new</a:t>
            </a:r>
            <a:r>
              <a:rPr lang="de-DE" sz="1200" b="1" dirty="0">
                <a:solidFill>
                  <a:srgbClr val="E46C0A"/>
                </a:solidFill>
              </a:rPr>
              <a:t>“</a:t>
            </a:r>
          </a:p>
          <a:p>
            <a:pPr marL="139697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Answering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all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participation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letters</a:t>
            </a: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39697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9month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assumed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by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End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2024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xmlns="" id="{B9CD2F14-75FF-F9D5-3F1A-9AE357F57450}"/>
              </a:ext>
            </a:extLst>
          </p:cNvPr>
          <p:cNvSpPr txBox="1"/>
          <p:nvPr/>
        </p:nvSpPr>
        <p:spPr>
          <a:xfrm>
            <a:off x="3650118" y="4804571"/>
            <a:ext cx="986762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 dirty="0"/>
              <a:t>Q1-Q2/2025</a:t>
            </a:r>
            <a:r>
              <a:rPr lang="de-DE" dirty="0"/>
              <a:t> </a:t>
            </a:r>
            <a:br>
              <a:rPr lang="de-DE" dirty="0"/>
            </a:br>
            <a:r>
              <a:rPr lang="de-DE" sz="800" dirty="0"/>
              <a:t>ECHA </a:t>
            </a:r>
            <a:r>
              <a:rPr lang="de-DE" sz="800" dirty="0" err="1"/>
              <a:t>presents</a:t>
            </a:r>
            <a:r>
              <a:rPr lang="de-DE" sz="800" dirty="0"/>
              <a:t> </a:t>
            </a:r>
            <a:br>
              <a:rPr lang="de-DE" sz="800" dirty="0"/>
            </a:br>
            <a:r>
              <a:rPr lang="de-DE" sz="800" dirty="0" err="1"/>
              <a:t>new</a:t>
            </a:r>
            <a:r>
              <a:rPr lang="de-DE" sz="800" dirty="0"/>
              <a:t> </a:t>
            </a:r>
            <a:r>
              <a:rPr lang="de-DE" sz="800" dirty="0" err="1"/>
              <a:t>proposal</a:t>
            </a:r>
            <a:endParaRPr lang="de-DE" sz="800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xmlns="" id="{B0B92F77-564B-AB66-D616-2493B0F8D55F}"/>
              </a:ext>
            </a:extLst>
          </p:cNvPr>
          <p:cNvSpPr txBox="1"/>
          <p:nvPr/>
        </p:nvSpPr>
        <p:spPr>
          <a:xfrm>
            <a:off x="4028513" y="3218936"/>
            <a:ext cx="784696" cy="1015663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pPr marL="139697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 open </a:t>
            </a:r>
            <a:b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public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consult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b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month</a:t>
            </a: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xmlns="" id="{D15CD5BD-F02C-6EEC-8EAE-2F0F4C10B69B}"/>
              </a:ext>
            </a:extLst>
          </p:cNvPr>
          <p:cNvSpPr/>
          <p:nvPr/>
        </p:nvSpPr>
        <p:spPr>
          <a:xfrm>
            <a:off x="8021892" y="4206322"/>
            <a:ext cx="258234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xmlns="" id="{D1CD8AEB-F952-C79D-9356-C227810C8FE9}"/>
              </a:ext>
            </a:extLst>
          </p:cNvPr>
          <p:cNvSpPr txBox="1"/>
          <p:nvPr/>
        </p:nvSpPr>
        <p:spPr>
          <a:xfrm>
            <a:off x="8026915" y="4206322"/>
            <a:ext cx="2280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xmlns="" id="{AA4FD5EA-499D-6DF9-3539-F11B13DF7105}"/>
              </a:ext>
            </a:extLst>
          </p:cNvPr>
          <p:cNvSpPr txBox="1"/>
          <p:nvPr/>
        </p:nvSpPr>
        <p:spPr>
          <a:xfrm>
            <a:off x="7388367" y="4823648"/>
            <a:ext cx="1349619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00" dirty="0" err="1"/>
              <a:t>assumed</a:t>
            </a:r>
            <a:r>
              <a:rPr lang="de-DE" dirty="0"/>
              <a:t> </a:t>
            </a:r>
            <a:r>
              <a:rPr lang="de-DE" b="1" dirty="0">
                <a:solidFill>
                  <a:schemeClr val="tx1"/>
                </a:solidFill>
              </a:rPr>
              <a:t>2029 </a:t>
            </a:r>
            <a:r>
              <a:rPr lang="de-DE" dirty="0"/>
              <a:t/>
            </a:r>
            <a:br>
              <a:rPr lang="de-DE" dirty="0"/>
            </a:br>
            <a:r>
              <a:rPr lang="de-DE" sz="800" dirty="0"/>
              <a:t>EU </a:t>
            </a:r>
            <a:r>
              <a:rPr lang="de-DE" sz="800" dirty="0" err="1"/>
              <a:t>comission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decide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 </a:t>
            </a:r>
            <a:r>
              <a:rPr lang="de-DE" sz="800" dirty="0" err="1"/>
              <a:t>new</a:t>
            </a:r>
            <a:r>
              <a:rPr lang="de-DE" sz="800" dirty="0"/>
              <a:t> </a:t>
            </a:r>
            <a:r>
              <a:rPr lang="de-DE" sz="800" dirty="0" err="1"/>
              <a:t>proposal</a:t>
            </a:r>
            <a:r>
              <a:rPr lang="de-DE" sz="800" dirty="0"/>
              <a:t> </a:t>
            </a:r>
            <a:r>
              <a:rPr lang="de-DE" sz="800" dirty="0" err="1"/>
              <a:t>is</a:t>
            </a:r>
            <a:r>
              <a:rPr lang="de-DE" sz="800" dirty="0"/>
              <a:t> OK </a:t>
            </a:r>
            <a:r>
              <a:rPr lang="de-DE" sz="800" dirty="0" err="1"/>
              <a:t>followed</a:t>
            </a:r>
            <a:r>
              <a:rPr lang="de-DE" sz="800" dirty="0"/>
              <a:t> </a:t>
            </a:r>
            <a:r>
              <a:rPr lang="de-DE" sz="800" dirty="0" err="1"/>
              <a:t>by</a:t>
            </a:r>
            <a:r>
              <a:rPr lang="de-DE" sz="800" dirty="0"/>
              <a:t> formal vote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xmlns="" id="{9799E6C6-C1DF-58F0-8035-89E9F4A97C89}"/>
              </a:ext>
            </a:extLst>
          </p:cNvPr>
          <p:cNvSpPr/>
          <p:nvPr/>
        </p:nvSpPr>
        <p:spPr>
          <a:xfrm>
            <a:off x="8838019" y="4187391"/>
            <a:ext cx="258234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xmlns="" id="{2FAA3E51-CA66-28E4-E42A-AE76FE8E4B2B}"/>
              </a:ext>
            </a:extLst>
          </p:cNvPr>
          <p:cNvSpPr txBox="1"/>
          <p:nvPr/>
        </p:nvSpPr>
        <p:spPr>
          <a:xfrm>
            <a:off x="8854917" y="4186900"/>
            <a:ext cx="2280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solidFill>
                  <a:schemeClr val="bg1"/>
                </a:solidFill>
              </a:rPr>
              <a:t>9</a:t>
            </a:r>
          </a:p>
        </p:txBody>
      </p: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xmlns="" id="{AB3A98C1-D610-2B39-F4D5-5F47E2FB7B4D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8600525" y="4015572"/>
            <a:ext cx="541994" cy="115610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xmlns="" id="{C89D4508-688A-24EF-09C0-863878F3460B}"/>
              </a:ext>
            </a:extLst>
          </p:cNvPr>
          <p:cNvCxnSpPr>
            <a:cxnSpLocks/>
          </p:cNvCxnSpPr>
          <p:nvPr/>
        </p:nvCxnSpPr>
        <p:spPr>
          <a:xfrm>
            <a:off x="8151009" y="4470509"/>
            <a:ext cx="0" cy="389255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xmlns="" id="{1006A593-0645-1666-E845-4F50EFF3ED02}"/>
              </a:ext>
            </a:extLst>
          </p:cNvPr>
          <p:cNvSpPr txBox="1"/>
          <p:nvPr/>
        </p:nvSpPr>
        <p:spPr>
          <a:xfrm>
            <a:off x="6516664" y="3816939"/>
            <a:ext cx="1128960" cy="938719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pPr marL="139697" algn="ctr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</a:pPr>
            <a:r>
              <a:rPr lang="de-DE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Final </a:t>
            </a:r>
            <a:r>
              <a:rPr lang="de-DE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proposal</a:t>
            </a:r>
            <a:r>
              <a:rPr lang="de-DE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de-DE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 </a:t>
            </a:r>
            <a:br>
              <a:rPr lang="de-DE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assumed</a:t>
            </a:r>
            <a:r>
              <a:rPr lang="de-DE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Q4/</a:t>
            </a:r>
            <a:r>
              <a:rPr lang="de-DE" sz="1100" b="1" dirty="0">
                <a:solidFill>
                  <a:schemeClr val="tx1"/>
                </a:solidFill>
              </a:rPr>
              <a:t>2028</a:t>
            </a:r>
            <a:r>
              <a:rPr lang="de-DE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xmlns="" id="{CF26B1FE-0CE0-4171-144E-C5AA18B473AA}"/>
              </a:ext>
            </a:extLst>
          </p:cNvPr>
          <p:cNvSpPr txBox="1"/>
          <p:nvPr/>
        </p:nvSpPr>
        <p:spPr>
          <a:xfrm>
            <a:off x="8598539" y="3099479"/>
            <a:ext cx="738283" cy="80021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2030 </a:t>
            </a:r>
            <a:r>
              <a:rPr lang="de-DE" dirty="0"/>
              <a:t/>
            </a:r>
            <a:br>
              <a:rPr lang="de-DE" dirty="0"/>
            </a:br>
            <a:r>
              <a:rPr lang="de-DE" sz="800" dirty="0"/>
              <a:t>(</a:t>
            </a:r>
            <a:r>
              <a:rPr lang="de-DE" sz="800" dirty="0" err="1"/>
              <a:t>assumed</a:t>
            </a:r>
            <a:r>
              <a:rPr lang="de-DE" sz="800" dirty="0"/>
              <a:t>)</a:t>
            </a:r>
            <a:br>
              <a:rPr lang="de-DE" sz="800" dirty="0"/>
            </a:br>
            <a:r>
              <a:rPr lang="de-DE" sz="800" dirty="0"/>
              <a:t/>
            </a:r>
            <a:br>
              <a:rPr lang="de-DE" sz="800" dirty="0"/>
            </a:br>
            <a:r>
              <a:rPr lang="de-DE" sz="800" dirty="0"/>
              <a:t> vote </a:t>
            </a:r>
            <a:r>
              <a:rPr lang="de-DE" sz="800" dirty="0" err="1"/>
              <a:t>for</a:t>
            </a:r>
            <a:r>
              <a:rPr lang="de-DE" sz="800" dirty="0"/>
              <a:t> </a:t>
            </a:r>
            <a:br>
              <a:rPr lang="de-DE" sz="800" dirty="0"/>
            </a:br>
            <a:r>
              <a:rPr lang="de-DE" sz="800" dirty="0" err="1"/>
              <a:t>acceptance</a:t>
            </a:r>
            <a:endParaRPr lang="de-DE" sz="800" dirty="0"/>
          </a:p>
        </p:txBody>
      </p: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xmlns="" id="{A29DE775-4F8D-0AE8-6A0D-9C5227F8B99B}"/>
              </a:ext>
            </a:extLst>
          </p:cNvPr>
          <p:cNvCxnSpPr>
            <a:cxnSpLocks/>
            <a:stCxn id="43" idx="0"/>
            <a:endCxn id="59" idx="2"/>
          </p:cNvCxnSpPr>
          <p:nvPr/>
        </p:nvCxnSpPr>
        <p:spPr>
          <a:xfrm flipH="1" flipV="1">
            <a:off x="8967681" y="3899698"/>
            <a:ext cx="1243" cy="287202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: Form 6">
            <a:extLst>
              <a:ext uri="{FF2B5EF4-FFF2-40B4-BE49-F238E27FC236}">
                <a16:creationId xmlns:a16="http://schemas.microsoft.com/office/drawing/2014/main" xmlns="" id="{6D7082EB-674A-50CC-60FB-A7C285CA0753}"/>
              </a:ext>
            </a:extLst>
          </p:cNvPr>
          <p:cNvSpPr/>
          <p:nvPr/>
        </p:nvSpPr>
        <p:spPr>
          <a:xfrm>
            <a:off x="4561378" y="3048144"/>
            <a:ext cx="1065649" cy="2093216"/>
          </a:xfrm>
          <a:custGeom>
            <a:avLst/>
            <a:gdLst>
              <a:gd name="connsiteX0" fmla="*/ 377318 w 1265826"/>
              <a:gd name="connsiteY0" fmla="*/ 0 h 2260505"/>
              <a:gd name="connsiteX1" fmla="*/ 1230531 w 1265826"/>
              <a:gd name="connsiteY1" fmla="*/ 516687 h 2260505"/>
              <a:gd name="connsiteX2" fmla="*/ 1012979 w 1265826"/>
              <a:gd name="connsiteY2" fmla="*/ 1332508 h 2260505"/>
              <a:gd name="connsiteX3" fmla="*/ 190359 w 1265826"/>
              <a:gd name="connsiteY3" fmla="*/ 1414091 h 2260505"/>
              <a:gd name="connsiteX4" fmla="*/ 0 w 1265826"/>
              <a:gd name="connsiteY4" fmla="*/ 2260505 h 226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5826" h="2260505">
                <a:moveTo>
                  <a:pt x="377318" y="0"/>
                </a:moveTo>
                <a:cubicBezTo>
                  <a:pt x="750953" y="147301"/>
                  <a:pt x="1124588" y="294602"/>
                  <a:pt x="1230531" y="516687"/>
                </a:cubicBezTo>
                <a:cubicBezTo>
                  <a:pt x="1336474" y="738772"/>
                  <a:pt x="1186341" y="1182941"/>
                  <a:pt x="1012979" y="1332508"/>
                </a:cubicBezTo>
                <a:cubicBezTo>
                  <a:pt x="839617" y="1482075"/>
                  <a:pt x="359189" y="1259425"/>
                  <a:pt x="190359" y="1414091"/>
                </a:cubicBezTo>
                <a:cubicBezTo>
                  <a:pt x="21529" y="1568757"/>
                  <a:pt x="29460" y="2114337"/>
                  <a:pt x="0" y="22605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xmlns="" id="{9D3443BE-8502-E319-45DA-0EB2AFD89A43}"/>
              </a:ext>
            </a:extLst>
          </p:cNvPr>
          <p:cNvSpPr/>
          <p:nvPr/>
        </p:nvSpPr>
        <p:spPr>
          <a:xfrm>
            <a:off x="4561669" y="5064150"/>
            <a:ext cx="2460524" cy="3362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5A02C7C3-81B5-6B06-2BC4-3E5FCB92F641}"/>
              </a:ext>
            </a:extLst>
          </p:cNvPr>
          <p:cNvSpPr txBox="1"/>
          <p:nvPr/>
        </p:nvSpPr>
        <p:spPr>
          <a:xfrm>
            <a:off x="4508492" y="5090693"/>
            <a:ext cx="2925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all </a:t>
            </a:r>
            <a:r>
              <a:rPr lang="de-DE" sz="1200" dirty="0" err="1">
                <a:solidFill>
                  <a:schemeClr val="bg1">
                    <a:lumMod val="95000"/>
                  </a:schemeClr>
                </a:solidFill>
              </a:rPr>
              <a:t>further</a:t>
            </a: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bg1">
                    <a:lumMod val="95000"/>
                  </a:schemeClr>
                </a:solidFill>
              </a:rPr>
              <a:t>timeline</a:t>
            </a: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 „</a:t>
            </a:r>
            <a:r>
              <a:rPr lang="de-DE" sz="1200" dirty="0" err="1">
                <a:solidFill>
                  <a:schemeClr val="bg1">
                    <a:lumMod val="95000"/>
                  </a:schemeClr>
                </a:solidFill>
              </a:rPr>
              <a:t>assumed</a:t>
            </a: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bg1">
                    <a:lumMod val="95000"/>
                  </a:schemeClr>
                </a:solidFill>
              </a:rPr>
              <a:t>only</a:t>
            </a: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1929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32" grpId="0" animBg="1"/>
      <p:bldP spid="39" grpId="0" animBg="1"/>
      <p:bldP spid="41" grpId="0" animBg="1"/>
      <p:bldP spid="42" grpId="0" animBg="1"/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A6E59A10-38D8-4023-8BA2-BAAA0A4BDC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de-DE" smtClean="0"/>
              <a:t>4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xmlns="" id="{CD933A3A-F5FD-44AB-A010-FE548E17E51D}"/>
              </a:ext>
            </a:extLst>
          </p:cNvPr>
          <p:cNvSpPr>
            <a:spLocks noGrp="1"/>
          </p:cNvSpPr>
          <p:nvPr>
            <p:ph type="title" idx="3"/>
          </p:nvPr>
        </p:nvSpPr>
        <p:spPr/>
        <p:txBody>
          <a:bodyPr/>
          <a:lstStyle/>
          <a:p>
            <a:r>
              <a:rPr lang="de-DE" dirty="0"/>
              <a:t>PFAS: Timeline „</a:t>
            </a:r>
            <a:r>
              <a:rPr lang="de-DE" dirty="0" err="1"/>
              <a:t>old</a:t>
            </a:r>
            <a:r>
              <a:rPr lang="de-DE" dirty="0"/>
              <a:t> &amp; </a:t>
            </a:r>
            <a:r>
              <a:rPr lang="de-DE" dirty="0" err="1"/>
              <a:t>assumed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“</a:t>
            </a:r>
          </a:p>
        </p:txBody>
      </p:sp>
      <p:pic>
        <p:nvPicPr>
          <p:cNvPr id="5" name="Grafik 4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xmlns="" id="{8BE41F85-6F75-F8D0-62FF-6D9DE251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048" y="633688"/>
            <a:ext cx="9469951" cy="479718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83EB0E4A-337D-2560-006F-28E2788D2829}"/>
              </a:ext>
            </a:extLst>
          </p:cNvPr>
          <p:cNvSpPr txBox="1"/>
          <p:nvPr/>
        </p:nvSpPr>
        <p:spPr>
          <a:xfrm>
            <a:off x="149569" y="2829277"/>
            <a:ext cx="2739800" cy="738664"/>
          </a:xfrm>
          <a:prstGeom prst="rect">
            <a:avLst/>
          </a:prstGeom>
          <a:solidFill>
            <a:schemeClr val="bg1"/>
          </a:solidFill>
          <a:ln>
            <a:solidFill>
              <a:srgbClr val="073763"/>
            </a:solidFill>
          </a:ln>
        </p:spPr>
        <p:txBody>
          <a:bodyPr wrap="square" rtlCol="0">
            <a:spAutoFit/>
          </a:bodyPr>
          <a:lstStyle/>
          <a:p>
            <a:pPr marL="457191" indent="-317494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ts val="1400"/>
              <a:buFont typeface="Arial"/>
              <a:buChar char="»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https://www.bundestag.de/presse/hib/kurzmeldungen-984336</a:t>
            </a:r>
          </a:p>
        </p:txBody>
      </p:sp>
    </p:spTree>
    <p:extLst>
      <p:ext uri="{BB962C8B-B14F-4D97-AF65-F5344CB8AC3E}">
        <p14:creationId xmlns:p14="http://schemas.microsoft.com/office/powerpoint/2010/main" val="165034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01511968357E41BF21E9B7DEB90ECF" ma:contentTypeVersion="11" ma:contentTypeDescription="Create a new document." ma:contentTypeScope="" ma:versionID="d20c6b891144131c913b43dcf5e37253">
  <xsd:schema xmlns:xsd="http://www.w3.org/2001/XMLSchema" xmlns:xs="http://www.w3.org/2001/XMLSchema" xmlns:p="http://schemas.microsoft.com/office/2006/metadata/properties" xmlns:ns2="e8c816ae-7145-4051-93ea-896e21a08900" xmlns:ns3="fdf426b3-e8a6-443c-9076-2f59f85f2f6a" targetNamespace="http://schemas.microsoft.com/office/2006/metadata/properties" ma:root="true" ma:fieldsID="bcc09b419a25e2e73f475dc0e5f23c3a" ns2:_="" ns3:_="">
    <xsd:import namespace="e8c816ae-7145-4051-93ea-896e21a08900"/>
    <xsd:import namespace="fdf426b3-e8a6-443c-9076-2f59f85f2f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c816ae-7145-4051-93ea-896e21a08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426b3-e8a6-443c-9076-2f59f85f2f6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72D393-96C2-4EFE-8862-6B2EF90E3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c816ae-7145-4051-93ea-896e21a08900"/>
    <ds:schemaRef ds:uri="fdf426b3-e8a6-443c-9076-2f59f85f2f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B66602-63E9-4366-9FD6-696FB52DD1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707B91-3FB3-4485-B1B1-91305E81EF6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Personalizzato</PresentationFormat>
  <Paragraphs>41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Simple Light</vt:lpstr>
      <vt:lpstr>ESA - FGD divisional Meeting Q1-2024 PFAS update</vt:lpstr>
      <vt:lpstr>PFAS: Timeline „old &amp; assumed new“</vt:lpstr>
      <vt:lpstr>PFAS: Timeline „old &amp; assumed new“</vt:lpstr>
      <vt:lpstr>PFAS: Timeline „old &amp; assumed new“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Kulessa, Ralf</dc:creator>
  <cp:keywords>, docId:65F4660BCD243899F650DAAE92446622</cp:keywords>
  <cp:lastModifiedBy>Ufficio Tecnico 3</cp:lastModifiedBy>
  <cp:revision>100</cp:revision>
  <dcterms:modified xsi:type="dcterms:W3CDTF">2024-01-23T10:14:45Z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0x0101005401511968357E41BF21E9B7DEB90ECF</vt:lpwstr>
  </property>
</Properties>
</file>