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17"/>
  </p:notesMasterIdLst>
  <p:handoutMasterIdLst>
    <p:handoutMasterId r:id="rId18"/>
  </p:handoutMasterIdLst>
  <p:sldIdLst>
    <p:sldId id="355" r:id="rId2"/>
    <p:sldId id="356" r:id="rId3"/>
    <p:sldId id="337" r:id="rId4"/>
    <p:sldId id="338" r:id="rId5"/>
    <p:sldId id="339" r:id="rId6"/>
    <p:sldId id="357" r:id="rId7"/>
    <p:sldId id="359" r:id="rId8"/>
    <p:sldId id="358" r:id="rId9"/>
    <p:sldId id="361" r:id="rId10"/>
    <p:sldId id="360" r:id="rId11"/>
    <p:sldId id="362" r:id="rId12"/>
    <p:sldId id="363" r:id="rId13"/>
    <p:sldId id="364" r:id="rId14"/>
    <p:sldId id="365" r:id="rId15"/>
    <p:sldId id="33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riginal" id="{D66E373A-A063-45FB-A7B2-F218BBE3E1AE}">
          <p14:sldIdLst>
            <p14:sldId id="355"/>
            <p14:sldId id="356"/>
            <p14:sldId id="337"/>
            <p14:sldId id="338"/>
            <p14:sldId id="339"/>
            <p14:sldId id="357"/>
            <p14:sldId id="359"/>
            <p14:sldId id="358"/>
            <p14:sldId id="361"/>
            <p14:sldId id="360"/>
            <p14:sldId id="362"/>
            <p14:sldId id="363"/>
            <p14:sldId id="364"/>
            <p14:sldId id="365"/>
            <p14:sldId id="334"/>
          </p14:sldIdLst>
        </p14:section>
        <p14:section name="Light" id="{A60C51BB-2C29-0F4F-A1D4-27F91BBB30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2070">
          <p15:clr>
            <a:srgbClr val="A4A3A4"/>
          </p15:clr>
        </p15:guide>
        <p15:guide id="4" orient="horz" pos="890">
          <p15:clr>
            <a:srgbClr val="A4A3A4"/>
          </p15:clr>
        </p15:guide>
        <p15:guide id="5" orient="horz" pos="1026">
          <p15:clr>
            <a:srgbClr val="A4A3A4"/>
          </p15:clr>
        </p15:guide>
        <p15:guide id="6" pos="5194">
          <p15:clr>
            <a:srgbClr val="A4A3A4"/>
          </p15:clr>
        </p15:guide>
        <p15:guide id="7" pos="4785">
          <p15:clr>
            <a:srgbClr val="A4A3A4"/>
          </p15:clr>
        </p15:guide>
        <p15:guide id="8" pos="2835">
          <p15:clr>
            <a:srgbClr val="A4A3A4"/>
          </p15:clr>
        </p15:guide>
        <p15:guide id="9" pos="1021">
          <p15:clr>
            <a:srgbClr val="A4A3A4"/>
          </p15:clr>
        </p15:guide>
        <p15:guide id="10" pos="56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ra Muth Zupanc" initials="PMZ"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336"/>
    <a:srgbClr val="224498"/>
    <a:srgbClr val="FDFDFD"/>
    <a:srgbClr val="EAD5C2"/>
    <a:srgbClr val="F28564"/>
    <a:srgbClr val="DF1E5D"/>
    <a:srgbClr val="F08565"/>
    <a:srgbClr val="E012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rednji slog 2 – poudarek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rednji slog 2 – poudarek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05" autoAdjust="0"/>
  </p:normalViewPr>
  <p:slideViewPr>
    <p:cSldViewPr>
      <p:cViewPr varScale="1">
        <p:scale>
          <a:sx n="96" d="100"/>
          <a:sy n="96" d="100"/>
        </p:scale>
        <p:origin x="1094" y="62"/>
      </p:cViewPr>
      <p:guideLst>
        <p:guide orient="horz" pos="2160"/>
        <p:guide pos="2880"/>
        <p:guide orient="horz" pos="2070"/>
        <p:guide orient="horz" pos="890"/>
        <p:guide orient="horz" pos="1026"/>
        <p:guide pos="5194"/>
        <p:guide pos="4785"/>
        <p:guide pos="2835"/>
        <p:guide pos="1021"/>
        <p:guide pos="566"/>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3C99BD-06F5-423B-B9DE-C89B4C92355C}" type="datetimeFigureOut">
              <a:rPr lang="sl-SI" smtClean="0"/>
              <a:t>30. 05. 2022</a:t>
            </a:fld>
            <a:endParaRPr lang="sl-SI"/>
          </a:p>
        </p:txBody>
      </p:sp>
      <p:sp>
        <p:nvSpPr>
          <p:cNvPr id="4" name="Označba mesta no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5" name="Označba mesta številke diapoz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2325C6-9785-4811-9D76-99B2C3DC1AC0}" type="slidenum">
              <a:rPr lang="sl-SI" smtClean="0"/>
              <a:t>‹#›</a:t>
            </a:fld>
            <a:endParaRPr lang="sl-SI"/>
          </a:p>
        </p:txBody>
      </p:sp>
    </p:spTree>
    <p:extLst>
      <p:ext uri="{BB962C8B-B14F-4D97-AF65-F5344CB8AC3E}">
        <p14:creationId xmlns:p14="http://schemas.microsoft.com/office/powerpoint/2010/main" val="2996963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5EBD42-4774-48E1-977F-AAFC644F8034}" type="datetimeFigureOut">
              <a:rPr lang="sl-SI" smtClean="0"/>
              <a:t>30. 05. 2022</a:t>
            </a:fld>
            <a:endParaRPr lang="sl-SI"/>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933756-D71F-4B6F-9096-CAB9297902C9}" type="slidenum">
              <a:rPr lang="sl-SI" smtClean="0"/>
              <a:t>‹#›</a:t>
            </a:fld>
            <a:endParaRPr lang="sl-SI"/>
          </a:p>
        </p:txBody>
      </p:sp>
    </p:spTree>
    <p:extLst>
      <p:ext uri="{BB962C8B-B14F-4D97-AF65-F5344CB8AC3E}">
        <p14:creationId xmlns:p14="http://schemas.microsoft.com/office/powerpoint/2010/main" val="186148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0040" y="1988840"/>
            <a:ext cx="7772400" cy="2088231"/>
          </a:xfrm>
        </p:spPr>
        <p:txBody>
          <a:bodyPr anchor="t" anchorCtr="0"/>
          <a:lstStyle>
            <a:lvl1pPr>
              <a:lnSpc>
                <a:spcPct val="80000"/>
              </a:lnSpc>
              <a:defRPr>
                <a:solidFill>
                  <a:srgbClr val="224498"/>
                </a:solidFill>
              </a:defRPr>
            </a:lvl1pPr>
          </a:lstStyle>
          <a:p>
            <a:r>
              <a:rPr lang="sl-SI"/>
              <a:t>Uredite slog naslova matrice</a:t>
            </a:r>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576" y="692696"/>
            <a:ext cx="2444316" cy="698376"/>
          </a:xfrm>
          <a:prstGeom prst="rect">
            <a:avLst/>
          </a:prstGeom>
        </p:spPr>
      </p:pic>
      <p:sp>
        <p:nvSpPr>
          <p:cNvPr id="5" name="Označba mesta besedila 4"/>
          <p:cNvSpPr>
            <a:spLocks noGrp="1"/>
          </p:cNvSpPr>
          <p:nvPr>
            <p:ph type="body" sz="quarter" idx="10" hasCustomPrompt="1"/>
          </p:nvPr>
        </p:nvSpPr>
        <p:spPr>
          <a:xfrm>
            <a:off x="755650" y="4941888"/>
            <a:ext cx="3671888" cy="1223962"/>
          </a:xfrm>
        </p:spPr>
        <p:txBody>
          <a:bodyPr>
            <a:normAutofit/>
          </a:bodyPr>
          <a:lstStyle>
            <a:lvl1pPr marL="0" indent="0">
              <a:buNone/>
              <a:defRPr sz="3200" b="1" cap="all" baseline="0">
                <a:solidFill>
                  <a:srgbClr val="2F3336"/>
                </a:solidFill>
                <a:latin typeface="Arial" panose="020B0604020202020204" pitchFamily="34" charset="0"/>
              </a:defRPr>
            </a:lvl1pPr>
          </a:lstStyle>
          <a:p>
            <a:pPr lvl="0"/>
            <a:r>
              <a:rPr lang="sl-SI" dirty="0"/>
              <a:t>AUTHOR</a:t>
            </a:r>
          </a:p>
        </p:txBody>
      </p:sp>
      <p:sp>
        <p:nvSpPr>
          <p:cNvPr id="7" name="Označba mesta besedila 6"/>
          <p:cNvSpPr>
            <a:spLocks noGrp="1"/>
          </p:cNvSpPr>
          <p:nvPr>
            <p:ph type="body" sz="quarter" idx="11" hasCustomPrompt="1"/>
          </p:nvPr>
        </p:nvSpPr>
        <p:spPr>
          <a:xfrm>
            <a:off x="4716463" y="4941888"/>
            <a:ext cx="3816350" cy="790575"/>
          </a:xfrm>
        </p:spPr>
        <p:txBody>
          <a:bodyPr>
            <a:normAutofit/>
          </a:bodyPr>
          <a:lstStyle>
            <a:lvl1pPr marL="0" indent="0">
              <a:buNone/>
              <a:defRPr sz="3200" baseline="0"/>
            </a:lvl1pPr>
          </a:lstStyle>
          <a:p>
            <a:pPr lvl="0"/>
            <a:r>
              <a:rPr lang="sl-SI" dirty="0"/>
              <a:t>(</a:t>
            </a:r>
            <a:r>
              <a:rPr lang="sl-SI" dirty="0" err="1"/>
              <a:t>Day</a:t>
            </a:r>
            <a:r>
              <a:rPr lang="sl-SI" dirty="0"/>
              <a:t>) </a:t>
            </a:r>
            <a:r>
              <a:rPr lang="sl-SI" dirty="0" err="1"/>
              <a:t>month</a:t>
            </a:r>
            <a:r>
              <a:rPr lang="sl-SI" dirty="0"/>
              <a:t>, </a:t>
            </a:r>
            <a:r>
              <a:rPr lang="sl-SI" dirty="0" err="1"/>
              <a:t>year</a:t>
            </a:r>
            <a:endParaRPr lang="sl-SI" dirty="0"/>
          </a:p>
        </p:txBody>
      </p:sp>
    </p:spTree>
    <p:extLst>
      <p:ext uri="{BB962C8B-B14F-4D97-AF65-F5344CB8AC3E}">
        <p14:creationId xmlns:p14="http://schemas.microsoft.com/office/powerpoint/2010/main" val="1870742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ordinar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691258" y="6220315"/>
            <a:ext cx="5761062" cy="261610"/>
          </a:xfrm>
        </p:spPr>
        <p:txBody>
          <a:bodyPr wrap="square">
            <a:spAutoFit/>
          </a:bodyPr>
          <a:lstStyle>
            <a:lvl1pPr marL="0" indent="0">
              <a:buNone/>
              <a:defRPr sz="1100">
                <a:solidFill>
                  <a:schemeClr val="tx1">
                    <a:lumMod val="50000"/>
                    <a:lumOff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l-SI" dirty="0" err="1"/>
              <a:t>Author</a:t>
            </a:r>
            <a:r>
              <a:rPr lang="sl-SI" dirty="0"/>
              <a:t>, European Sealing </a:t>
            </a:r>
            <a:r>
              <a:rPr lang="sl-SI" dirty="0" err="1"/>
              <a:t>Association</a:t>
            </a:r>
            <a:endParaRPr lang="en-US" dirty="0"/>
          </a:p>
        </p:txBody>
      </p:sp>
      <p:sp>
        <p:nvSpPr>
          <p:cNvPr id="6" name="Text Placeholder 6"/>
          <p:cNvSpPr>
            <a:spLocks noGrp="1"/>
          </p:cNvSpPr>
          <p:nvPr>
            <p:ph type="body" sz="quarter" idx="11" hasCustomPrompt="1"/>
          </p:nvPr>
        </p:nvSpPr>
        <p:spPr>
          <a:xfrm>
            <a:off x="7534672" y="6220314"/>
            <a:ext cx="1152128" cy="233021"/>
          </a:xfrm>
        </p:spPr>
        <p:txBody>
          <a:bodyPr>
            <a:normAutofit/>
          </a:bodyPr>
          <a:lstStyle>
            <a:lvl1pPr marL="0" indent="0" algn="r">
              <a:buFont typeface="Arial" pitchFamily="34" charset="0"/>
              <a:buNone/>
              <a:defRPr sz="1000">
                <a:solidFill>
                  <a:schemeClr val="tx1">
                    <a:lumMod val="50000"/>
                    <a:lumOff val="50000"/>
                  </a:schemeClr>
                </a:solidFill>
              </a:defRPr>
            </a:lvl1pPr>
          </a:lstStyle>
          <a:p>
            <a:pPr lvl="0"/>
            <a:fld id="{C5F01721-9DEA-40EA-8893-3F545FADE8AD}" type="slidenum">
              <a:rPr lang="en-US" smtClean="0"/>
              <a:t>‹#›</a:t>
            </a:fld>
            <a:endParaRPr lang="en-US" dirty="0"/>
          </a:p>
        </p:txBody>
      </p:sp>
      <p:sp>
        <p:nvSpPr>
          <p:cNvPr id="7" name="Text Placeholder 8"/>
          <p:cNvSpPr>
            <a:spLocks noGrp="1"/>
          </p:cNvSpPr>
          <p:nvPr>
            <p:ph type="body" sz="quarter" idx="12" hasCustomPrompt="1"/>
          </p:nvPr>
        </p:nvSpPr>
        <p:spPr>
          <a:xfrm>
            <a:off x="468313" y="333375"/>
            <a:ext cx="8207375" cy="215900"/>
          </a:xfrm>
        </p:spPr>
        <p:txBody>
          <a:bodyPr>
            <a:no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sl-SI" dirty="0"/>
              <a:t>Title </a:t>
            </a:r>
            <a:r>
              <a:rPr lang="sl-SI" dirty="0" err="1"/>
              <a:t>of</a:t>
            </a:r>
            <a:r>
              <a:rPr lang="sl-SI" dirty="0"/>
              <a:t> </a:t>
            </a:r>
            <a:r>
              <a:rPr lang="sl-SI" dirty="0" err="1"/>
              <a:t>the</a:t>
            </a:r>
            <a:r>
              <a:rPr lang="sl-SI" dirty="0"/>
              <a:t> </a:t>
            </a:r>
            <a:r>
              <a:rPr lang="sl-SI" dirty="0" err="1"/>
              <a:t>presentation</a:t>
            </a:r>
            <a:endParaRPr lang="sl-SI" dirty="0"/>
          </a:p>
        </p:txBody>
      </p:sp>
      <p:sp>
        <p:nvSpPr>
          <p:cNvPr id="8" name="Title 1"/>
          <p:cNvSpPr>
            <a:spLocks noGrp="1"/>
          </p:cNvSpPr>
          <p:nvPr>
            <p:ph type="title"/>
          </p:nvPr>
        </p:nvSpPr>
        <p:spPr>
          <a:xfrm>
            <a:off x="467544" y="1196752"/>
            <a:ext cx="5486400" cy="1627008"/>
          </a:xfrm>
        </p:spPr>
        <p:txBody>
          <a:bodyPr anchor="b">
            <a:normAutofit/>
          </a:bodyPr>
          <a:lstStyle>
            <a:lvl1pPr algn="l">
              <a:defRPr sz="4400" b="1"/>
            </a:lvl1pPr>
          </a:lstStyle>
          <a:p>
            <a:r>
              <a:rPr lang="sl-SI"/>
              <a:t>Uredite slog naslova matrice</a:t>
            </a:r>
            <a:endParaRPr lang="en-US" dirty="0"/>
          </a:p>
        </p:txBody>
      </p:sp>
      <p:sp>
        <p:nvSpPr>
          <p:cNvPr id="9" name="Text Placeholder 3"/>
          <p:cNvSpPr>
            <a:spLocks noGrp="1"/>
          </p:cNvSpPr>
          <p:nvPr>
            <p:ph type="body" sz="half" idx="2"/>
          </p:nvPr>
        </p:nvSpPr>
        <p:spPr>
          <a:xfrm>
            <a:off x="467544" y="299695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Tree>
    <p:extLst>
      <p:ext uri="{BB962C8B-B14F-4D97-AF65-F5344CB8AC3E}">
        <p14:creationId xmlns:p14="http://schemas.microsoft.com/office/powerpoint/2010/main" val="3258606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4" name="Text Placeholder 4"/>
          <p:cNvSpPr>
            <a:spLocks noGrp="1"/>
          </p:cNvSpPr>
          <p:nvPr>
            <p:ph type="body" sz="quarter" idx="10" hasCustomPrompt="1"/>
          </p:nvPr>
        </p:nvSpPr>
        <p:spPr>
          <a:xfrm>
            <a:off x="1691258" y="6220315"/>
            <a:ext cx="5761062" cy="261610"/>
          </a:xfrm>
        </p:spPr>
        <p:txBody>
          <a:bodyPr wrap="square">
            <a:spAutoFit/>
          </a:bodyPr>
          <a:lstStyle>
            <a:lvl1pPr marL="0" indent="0">
              <a:buNone/>
              <a:defRPr sz="1100">
                <a:solidFill>
                  <a:schemeClr val="tx1">
                    <a:lumMod val="50000"/>
                    <a:lumOff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l-SI" dirty="0" err="1"/>
              <a:t>Author</a:t>
            </a:r>
            <a:r>
              <a:rPr lang="sl-SI" dirty="0"/>
              <a:t>, European Sealing </a:t>
            </a:r>
            <a:r>
              <a:rPr lang="sl-SI" dirty="0" err="1"/>
              <a:t>Association</a:t>
            </a:r>
            <a:endParaRPr lang="en-US" dirty="0"/>
          </a:p>
        </p:txBody>
      </p:sp>
      <p:sp>
        <p:nvSpPr>
          <p:cNvPr id="6" name="Text Placeholder 6"/>
          <p:cNvSpPr>
            <a:spLocks noGrp="1"/>
          </p:cNvSpPr>
          <p:nvPr>
            <p:ph type="body" sz="quarter" idx="11" hasCustomPrompt="1"/>
          </p:nvPr>
        </p:nvSpPr>
        <p:spPr>
          <a:xfrm>
            <a:off x="7534672" y="6220314"/>
            <a:ext cx="1152128" cy="233021"/>
          </a:xfrm>
        </p:spPr>
        <p:txBody>
          <a:bodyPr>
            <a:normAutofit/>
          </a:bodyPr>
          <a:lstStyle>
            <a:lvl1pPr marL="0" indent="0" algn="r">
              <a:buFont typeface="Arial" pitchFamily="34" charset="0"/>
              <a:buNone/>
              <a:defRPr sz="1000">
                <a:solidFill>
                  <a:schemeClr val="tx1">
                    <a:lumMod val="50000"/>
                    <a:lumOff val="50000"/>
                  </a:schemeClr>
                </a:solidFill>
              </a:defRPr>
            </a:lvl1pPr>
          </a:lstStyle>
          <a:p>
            <a:pPr lvl="0"/>
            <a:fld id="{C5F01721-9DEA-40EA-8893-3F545FADE8AD}" type="slidenum">
              <a:rPr lang="en-US" smtClean="0"/>
              <a:t>‹#›</a:t>
            </a:fld>
            <a:endParaRPr lang="en-US" dirty="0"/>
          </a:p>
        </p:txBody>
      </p:sp>
      <p:sp>
        <p:nvSpPr>
          <p:cNvPr id="7" name="Text Placeholder 8"/>
          <p:cNvSpPr>
            <a:spLocks noGrp="1"/>
          </p:cNvSpPr>
          <p:nvPr>
            <p:ph type="body" sz="quarter" idx="12" hasCustomPrompt="1"/>
          </p:nvPr>
        </p:nvSpPr>
        <p:spPr>
          <a:xfrm>
            <a:off x="468313" y="333375"/>
            <a:ext cx="8207375" cy="215900"/>
          </a:xfrm>
        </p:spPr>
        <p:txBody>
          <a:bodyPr>
            <a:no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sl-SI" dirty="0"/>
              <a:t>Title </a:t>
            </a:r>
            <a:r>
              <a:rPr lang="sl-SI" dirty="0" err="1"/>
              <a:t>of</a:t>
            </a:r>
            <a:r>
              <a:rPr lang="sl-SI" dirty="0"/>
              <a:t> </a:t>
            </a:r>
            <a:r>
              <a:rPr lang="sl-SI" dirty="0" err="1"/>
              <a:t>the</a:t>
            </a:r>
            <a:r>
              <a:rPr lang="sl-SI" dirty="0"/>
              <a:t> </a:t>
            </a:r>
            <a:r>
              <a:rPr lang="sl-SI" dirty="0" err="1"/>
              <a:t>presentation</a:t>
            </a:r>
            <a:endParaRPr lang="sl-SI" dirty="0"/>
          </a:p>
        </p:txBody>
      </p:sp>
      <p:sp>
        <p:nvSpPr>
          <p:cNvPr id="8" name="Media Placeholder 4"/>
          <p:cNvSpPr>
            <a:spLocks noGrp="1"/>
          </p:cNvSpPr>
          <p:nvPr>
            <p:ph type="media" sz="quarter" idx="13"/>
          </p:nvPr>
        </p:nvSpPr>
        <p:spPr>
          <a:xfrm>
            <a:off x="467544" y="1890972"/>
            <a:ext cx="8208912" cy="4150222"/>
          </a:xfrm>
          <a:ln w="3175" cmpd="sng">
            <a:solidFill>
              <a:schemeClr val="accent1"/>
            </a:solidFill>
          </a:ln>
        </p:spPr>
        <p:txBody>
          <a:bodyPr anchor="ctr"/>
          <a:lstStyle>
            <a:lvl1pPr marL="0" indent="0" algn="ctr">
              <a:buFontTx/>
              <a:buNone/>
              <a:defRPr/>
            </a:lvl1pPr>
          </a:lstStyle>
          <a:p>
            <a:r>
              <a:rPr lang="sl-SI"/>
              <a:t>Kliknite ikono, če želite dodati predstavnost</a:t>
            </a:r>
            <a:endParaRPr lang="en-US" dirty="0"/>
          </a:p>
        </p:txBody>
      </p:sp>
    </p:spTree>
    <p:extLst>
      <p:ext uri="{BB962C8B-B14F-4D97-AF65-F5344CB8AC3E}">
        <p14:creationId xmlns:p14="http://schemas.microsoft.com/office/powerpoint/2010/main" val="1336230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Full scree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4000" y="234000"/>
            <a:ext cx="8676000" cy="63900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a:p>
        </p:txBody>
      </p:sp>
    </p:spTree>
    <p:extLst>
      <p:ext uri="{BB962C8B-B14F-4D97-AF65-F5344CB8AC3E}">
        <p14:creationId xmlns:p14="http://schemas.microsoft.com/office/powerpoint/2010/main" val="2599005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Text Placeholder 4"/>
          <p:cNvSpPr>
            <a:spLocks noGrp="1"/>
          </p:cNvSpPr>
          <p:nvPr>
            <p:ph type="body" sz="quarter" idx="10" hasCustomPrompt="1"/>
          </p:nvPr>
        </p:nvSpPr>
        <p:spPr>
          <a:xfrm>
            <a:off x="1691258" y="6220315"/>
            <a:ext cx="5761062" cy="261610"/>
          </a:xfrm>
        </p:spPr>
        <p:txBody>
          <a:bodyPr wrap="square">
            <a:spAutoFit/>
          </a:bodyPr>
          <a:lstStyle>
            <a:lvl1pPr marL="0" indent="0">
              <a:buNone/>
              <a:defRPr sz="1100">
                <a:solidFill>
                  <a:schemeClr val="tx1">
                    <a:lumMod val="50000"/>
                    <a:lumOff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l-SI" dirty="0" err="1"/>
              <a:t>Author</a:t>
            </a:r>
            <a:r>
              <a:rPr lang="sl-SI" dirty="0"/>
              <a:t>, European Sealing </a:t>
            </a:r>
            <a:r>
              <a:rPr lang="sl-SI" dirty="0" err="1"/>
              <a:t>Association</a:t>
            </a:r>
            <a:endParaRPr lang="en-US" dirty="0"/>
          </a:p>
        </p:txBody>
      </p:sp>
      <p:sp>
        <p:nvSpPr>
          <p:cNvPr id="3" name="Text Placeholder 6"/>
          <p:cNvSpPr>
            <a:spLocks noGrp="1"/>
          </p:cNvSpPr>
          <p:nvPr>
            <p:ph type="body" sz="quarter" idx="11" hasCustomPrompt="1"/>
          </p:nvPr>
        </p:nvSpPr>
        <p:spPr>
          <a:xfrm>
            <a:off x="7534672" y="6220314"/>
            <a:ext cx="1152128" cy="233021"/>
          </a:xfrm>
        </p:spPr>
        <p:txBody>
          <a:bodyPr>
            <a:normAutofit/>
          </a:bodyPr>
          <a:lstStyle>
            <a:lvl1pPr marL="0" indent="0" algn="r">
              <a:buFont typeface="Arial" pitchFamily="34" charset="0"/>
              <a:buNone/>
              <a:defRPr sz="1000">
                <a:solidFill>
                  <a:schemeClr val="tx1">
                    <a:lumMod val="50000"/>
                    <a:lumOff val="50000"/>
                  </a:schemeClr>
                </a:solidFill>
              </a:defRPr>
            </a:lvl1pPr>
          </a:lstStyle>
          <a:p>
            <a:pPr lvl="0"/>
            <a:fld id="{C5F01721-9DEA-40EA-8893-3F545FADE8AD}" type="slidenum">
              <a:rPr lang="en-US" smtClean="0"/>
              <a:t>‹#›</a:t>
            </a:fld>
            <a:endParaRPr lang="en-US" dirty="0"/>
          </a:p>
        </p:txBody>
      </p:sp>
      <p:sp>
        <p:nvSpPr>
          <p:cNvPr id="4" name="Text Placeholder 8"/>
          <p:cNvSpPr>
            <a:spLocks noGrp="1"/>
          </p:cNvSpPr>
          <p:nvPr>
            <p:ph type="body" sz="quarter" idx="12" hasCustomPrompt="1"/>
          </p:nvPr>
        </p:nvSpPr>
        <p:spPr>
          <a:xfrm>
            <a:off x="468313" y="333375"/>
            <a:ext cx="8207375" cy="215900"/>
          </a:xfrm>
        </p:spPr>
        <p:txBody>
          <a:bodyPr>
            <a:no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sl-SI" dirty="0"/>
              <a:t>Title </a:t>
            </a:r>
            <a:r>
              <a:rPr lang="sl-SI" dirty="0" err="1"/>
              <a:t>of</a:t>
            </a:r>
            <a:r>
              <a:rPr lang="sl-SI" dirty="0"/>
              <a:t> </a:t>
            </a:r>
            <a:r>
              <a:rPr lang="sl-SI" dirty="0" err="1"/>
              <a:t>the</a:t>
            </a:r>
            <a:r>
              <a:rPr lang="sl-SI" dirty="0"/>
              <a:t> </a:t>
            </a:r>
            <a:r>
              <a:rPr lang="sl-SI" dirty="0" err="1"/>
              <a:t>presentation</a:t>
            </a:r>
            <a:endParaRPr lang="sl-SI" dirty="0"/>
          </a:p>
        </p:txBody>
      </p:sp>
    </p:spTree>
    <p:extLst>
      <p:ext uri="{BB962C8B-B14F-4D97-AF65-F5344CB8AC3E}">
        <p14:creationId xmlns:p14="http://schemas.microsoft.com/office/powerpoint/2010/main" val="3842857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760040" y="1988840"/>
            <a:ext cx="4748064" cy="2088231"/>
          </a:xfrm>
        </p:spPr>
        <p:txBody>
          <a:bodyPr anchor="t" anchorCtr="0"/>
          <a:lstStyle>
            <a:lvl1pPr>
              <a:lnSpc>
                <a:spcPct val="80000"/>
              </a:lnSpc>
              <a:defRPr baseline="0">
                <a:solidFill>
                  <a:srgbClr val="224498"/>
                </a:solidFill>
                <a:latin typeface="Arial" charset="0"/>
              </a:defRPr>
            </a:lvl1pPr>
          </a:lstStyle>
          <a:p>
            <a:r>
              <a:rPr lang="sl-SI"/>
              <a:t>Uredite slog naslova matrice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576" y="692696"/>
            <a:ext cx="2444316" cy="698376"/>
          </a:xfrm>
          <a:prstGeom prst="rect">
            <a:avLst/>
          </a:prstGeom>
        </p:spPr>
      </p:pic>
    </p:spTree>
    <p:extLst>
      <p:ext uri="{BB962C8B-B14F-4D97-AF65-F5344CB8AC3E}">
        <p14:creationId xmlns:p14="http://schemas.microsoft.com/office/powerpoint/2010/main" val="4103285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SA Cover with author,d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0040" y="1988840"/>
            <a:ext cx="7772400" cy="2088231"/>
          </a:xfrm>
        </p:spPr>
        <p:txBody>
          <a:bodyPr anchor="t" anchorCtr="0"/>
          <a:lstStyle>
            <a:lvl1pPr>
              <a:lnSpc>
                <a:spcPct val="80000"/>
              </a:lnSpc>
              <a:defRPr>
                <a:solidFill>
                  <a:srgbClr val="224498"/>
                </a:solidFill>
              </a:defRPr>
            </a:lvl1pPr>
          </a:lstStyle>
          <a:p>
            <a:r>
              <a:rPr lang="sl-SI"/>
              <a:t>Uredite slog naslova matrice</a:t>
            </a:r>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576" y="692696"/>
            <a:ext cx="2444316" cy="698376"/>
          </a:xfrm>
          <a:prstGeom prst="rect">
            <a:avLst/>
          </a:prstGeom>
        </p:spPr>
      </p:pic>
      <p:sp>
        <p:nvSpPr>
          <p:cNvPr id="5" name="Označba mesta besedila 4"/>
          <p:cNvSpPr>
            <a:spLocks noGrp="1"/>
          </p:cNvSpPr>
          <p:nvPr>
            <p:ph type="body" sz="quarter" idx="10" hasCustomPrompt="1"/>
          </p:nvPr>
        </p:nvSpPr>
        <p:spPr>
          <a:xfrm>
            <a:off x="755650" y="4941888"/>
            <a:ext cx="4104382" cy="1223962"/>
          </a:xfrm>
        </p:spPr>
        <p:txBody>
          <a:bodyPr>
            <a:normAutofit/>
          </a:bodyPr>
          <a:lstStyle>
            <a:lvl1pPr marL="0" indent="0">
              <a:buNone/>
              <a:defRPr sz="3200" b="1" cap="all" baseline="0">
                <a:solidFill>
                  <a:srgbClr val="2F3336"/>
                </a:solidFill>
                <a:latin typeface="Arial" panose="020B0604020202020204" pitchFamily="34" charset="0"/>
              </a:defRPr>
            </a:lvl1pPr>
          </a:lstStyle>
          <a:p>
            <a:pPr lvl="0"/>
            <a:r>
              <a:rPr lang="sl-SI" dirty="0"/>
              <a:t>AUTHOR NAME SURNAME</a:t>
            </a:r>
          </a:p>
        </p:txBody>
      </p:sp>
      <p:sp>
        <p:nvSpPr>
          <p:cNvPr id="7" name="Označba mesta besedila 6"/>
          <p:cNvSpPr>
            <a:spLocks noGrp="1"/>
          </p:cNvSpPr>
          <p:nvPr>
            <p:ph type="body" sz="quarter" idx="11" hasCustomPrompt="1"/>
          </p:nvPr>
        </p:nvSpPr>
        <p:spPr>
          <a:xfrm>
            <a:off x="5004047" y="4941888"/>
            <a:ext cx="3528765" cy="790575"/>
          </a:xfrm>
        </p:spPr>
        <p:txBody>
          <a:bodyPr>
            <a:normAutofit/>
          </a:bodyPr>
          <a:lstStyle>
            <a:lvl1pPr marL="0" indent="0">
              <a:buNone/>
              <a:defRPr sz="2800" baseline="0"/>
            </a:lvl1pPr>
          </a:lstStyle>
          <a:p>
            <a:pPr lvl="0"/>
            <a:r>
              <a:rPr lang="sl-SI" dirty="0"/>
              <a:t>(</a:t>
            </a:r>
            <a:r>
              <a:rPr lang="sl-SI" dirty="0" err="1"/>
              <a:t>Day</a:t>
            </a:r>
            <a:r>
              <a:rPr lang="sl-SI" dirty="0"/>
              <a:t>) </a:t>
            </a:r>
            <a:r>
              <a:rPr lang="sl-SI" dirty="0" err="1"/>
              <a:t>month</a:t>
            </a:r>
            <a:r>
              <a:rPr lang="sl-SI" dirty="0"/>
              <a:t>, </a:t>
            </a:r>
            <a:r>
              <a:rPr lang="sl-SI" dirty="0" err="1"/>
              <a:t>year</a:t>
            </a:r>
            <a:endParaRPr lang="sl-SI" dirty="0"/>
          </a:p>
        </p:txBody>
      </p:sp>
    </p:spTree>
    <p:extLst>
      <p:ext uri="{BB962C8B-B14F-4D97-AF65-F5344CB8AC3E}">
        <p14:creationId xmlns:p14="http://schemas.microsoft.com/office/powerpoint/2010/main" val="185184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p:txBody>
          <a:bodyPr/>
          <a:lstStyle>
            <a:lvl1pPr>
              <a:buClr>
                <a:srgbClr val="224498"/>
              </a:buClr>
              <a:defRPr>
                <a:solidFill>
                  <a:srgbClr val="2F3336"/>
                </a:solidFill>
              </a:defRPr>
            </a:lvl1pPr>
            <a:lvl2pPr>
              <a:buClr>
                <a:srgbClr val="224498"/>
              </a:buClr>
              <a:defRPr>
                <a:solidFill>
                  <a:srgbClr val="2F3336"/>
                </a:solidFill>
              </a:defRPr>
            </a:lvl2pPr>
            <a:lvl3pPr>
              <a:buClr>
                <a:srgbClr val="224498"/>
              </a:buClr>
              <a:defRPr>
                <a:solidFill>
                  <a:srgbClr val="2F3336"/>
                </a:solidFill>
              </a:defRPr>
            </a:lvl3pPr>
            <a:lvl4pPr>
              <a:buClr>
                <a:srgbClr val="224498"/>
              </a:buClr>
              <a:defRPr>
                <a:solidFill>
                  <a:srgbClr val="2F3336"/>
                </a:solidFill>
              </a:defRPr>
            </a:lvl4pPr>
            <a:lvl5pPr>
              <a:buClr>
                <a:srgbClr val="224498"/>
              </a:buClr>
              <a:defRPr>
                <a:solidFill>
                  <a:srgbClr val="2F3336"/>
                </a:solidFill>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4"/>
          <p:cNvSpPr>
            <a:spLocks noGrp="1"/>
          </p:cNvSpPr>
          <p:nvPr>
            <p:ph type="body" sz="quarter" idx="10" hasCustomPrompt="1"/>
          </p:nvPr>
        </p:nvSpPr>
        <p:spPr>
          <a:xfrm>
            <a:off x="1691258" y="6220315"/>
            <a:ext cx="5761062" cy="261610"/>
          </a:xfrm>
        </p:spPr>
        <p:txBody>
          <a:bodyPr wrap="square">
            <a:spAutoFit/>
          </a:bodyPr>
          <a:lstStyle>
            <a:lvl1pPr marL="0" indent="0">
              <a:buNone/>
              <a:defRPr sz="1100">
                <a:solidFill>
                  <a:schemeClr val="tx1">
                    <a:lumMod val="50000"/>
                    <a:lumOff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Mark Neal/ Ralf Vogel</a:t>
            </a:r>
            <a:r>
              <a:rPr lang="sl-SI" dirty="0"/>
              <a:t>, European Sealing Association</a:t>
            </a:r>
            <a:endParaRPr lang="en-US" dirty="0"/>
          </a:p>
        </p:txBody>
      </p:sp>
      <p:sp>
        <p:nvSpPr>
          <p:cNvPr id="5" name="Text Placeholder 6"/>
          <p:cNvSpPr>
            <a:spLocks noGrp="1"/>
          </p:cNvSpPr>
          <p:nvPr>
            <p:ph type="body" sz="quarter" idx="11" hasCustomPrompt="1"/>
          </p:nvPr>
        </p:nvSpPr>
        <p:spPr>
          <a:xfrm>
            <a:off x="7534672" y="6220314"/>
            <a:ext cx="1152128" cy="233021"/>
          </a:xfrm>
        </p:spPr>
        <p:txBody>
          <a:bodyPr>
            <a:normAutofit/>
          </a:bodyPr>
          <a:lstStyle>
            <a:lvl1pPr marL="0" indent="0" algn="r">
              <a:buFont typeface="Arial" pitchFamily="34" charset="0"/>
              <a:buNone/>
              <a:defRPr sz="1200" baseline="0">
                <a:solidFill>
                  <a:schemeClr val="tx1">
                    <a:lumMod val="75000"/>
                    <a:lumOff val="25000"/>
                  </a:schemeClr>
                </a:solidFill>
              </a:defRPr>
            </a:lvl1pPr>
          </a:lstStyle>
          <a:p>
            <a:pPr lvl="0"/>
            <a:fld id="{C5F01721-9DEA-40EA-8893-3F545FADE8AD}" type="slidenum">
              <a:rPr lang="en-US" smtClean="0"/>
              <a:t>‹#›</a:t>
            </a:fld>
            <a:endParaRPr lang="en-US" dirty="0"/>
          </a:p>
        </p:txBody>
      </p:sp>
      <p:sp>
        <p:nvSpPr>
          <p:cNvPr id="6" name="Text Placeholder 8"/>
          <p:cNvSpPr>
            <a:spLocks noGrp="1"/>
          </p:cNvSpPr>
          <p:nvPr>
            <p:ph type="body" sz="quarter" idx="12" hasCustomPrompt="1"/>
          </p:nvPr>
        </p:nvSpPr>
        <p:spPr>
          <a:xfrm>
            <a:off x="468313" y="333375"/>
            <a:ext cx="8207375" cy="215900"/>
          </a:xfrm>
        </p:spPr>
        <p:txBody>
          <a:bodyPr>
            <a:noAutofit/>
          </a:bodyPr>
          <a:lstStyle>
            <a:lvl1pPr marL="0" indent="0">
              <a:buNone/>
              <a:defRPr sz="1000" baseline="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PFAS Update Presentation</a:t>
            </a:r>
            <a:endParaRPr lang="sl-SI" dirty="0"/>
          </a:p>
        </p:txBody>
      </p:sp>
    </p:spTree>
    <p:extLst>
      <p:ext uri="{BB962C8B-B14F-4D97-AF65-F5344CB8AC3E}">
        <p14:creationId xmlns:p14="http://schemas.microsoft.com/office/powerpoint/2010/main" val="4183972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p:txBody>
          <a:bodyPr/>
          <a:lstStyle>
            <a:lvl1pPr>
              <a:buClr>
                <a:srgbClr val="224498"/>
              </a:buClr>
              <a:defRPr>
                <a:solidFill>
                  <a:srgbClr val="2F3336"/>
                </a:solidFill>
              </a:defRPr>
            </a:lvl1pPr>
            <a:lvl2pPr>
              <a:buClr>
                <a:srgbClr val="224498"/>
              </a:buClr>
              <a:defRPr>
                <a:solidFill>
                  <a:srgbClr val="2F3336"/>
                </a:solidFill>
              </a:defRPr>
            </a:lvl2pPr>
            <a:lvl3pPr>
              <a:buClr>
                <a:srgbClr val="224498"/>
              </a:buClr>
              <a:defRPr>
                <a:solidFill>
                  <a:srgbClr val="2F3336"/>
                </a:solidFill>
              </a:defRPr>
            </a:lvl3pPr>
            <a:lvl4pPr>
              <a:buClr>
                <a:srgbClr val="224498"/>
              </a:buClr>
              <a:defRPr>
                <a:solidFill>
                  <a:srgbClr val="2F3336"/>
                </a:solidFill>
              </a:defRPr>
            </a:lvl4pPr>
            <a:lvl5pPr>
              <a:buClr>
                <a:srgbClr val="224498"/>
              </a:buClr>
              <a:defRPr>
                <a:solidFill>
                  <a:srgbClr val="2F3336"/>
                </a:solidFill>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4"/>
          <p:cNvSpPr>
            <a:spLocks noGrp="1"/>
          </p:cNvSpPr>
          <p:nvPr>
            <p:ph type="body" sz="quarter" idx="10" hasCustomPrompt="1"/>
          </p:nvPr>
        </p:nvSpPr>
        <p:spPr>
          <a:xfrm>
            <a:off x="1691258" y="6220315"/>
            <a:ext cx="5761062" cy="261610"/>
          </a:xfrm>
        </p:spPr>
        <p:txBody>
          <a:bodyPr wrap="square">
            <a:spAutoFit/>
          </a:bodyPr>
          <a:lstStyle>
            <a:lvl1pPr marL="0" indent="0">
              <a:buNone/>
              <a:defRPr sz="1100">
                <a:solidFill>
                  <a:schemeClr val="tx1">
                    <a:lumMod val="50000"/>
                    <a:lumOff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l-SI" dirty="0" err="1"/>
              <a:t>Author</a:t>
            </a:r>
            <a:r>
              <a:rPr lang="sl-SI" dirty="0"/>
              <a:t>, European Sealing </a:t>
            </a:r>
            <a:r>
              <a:rPr lang="sl-SI" dirty="0" err="1"/>
              <a:t>Association</a:t>
            </a:r>
            <a:endParaRPr lang="en-US" dirty="0"/>
          </a:p>
        </p:txBody>
      </p:sp>
      <p:sp>
        <p:nvSpPr>
          <p:cNvPr id="5" name="Text Placeholder 6"/>
          <p:cNvSpPr>
            <a:spLocks noGrp="1"/>
          </p:cNvSpPr>
          <p:nvPr>
            <p:ph type="body" sz="quarter" idx="11" hasCustomPrompt="1"/>
          </p:nvPr>
        </p:nvSpPr>
        <p:spPr>
          <a:xfrm>
            <a:off x="7534672" y="6220314"/>
            <a:ext cx="1152128" cy="233021"/>
          </a:xfrm>
        </p:spPr>
        <p:txBody>
          <a:bodyPr>
            <a:normAutofit/>
          </a:bodyPr>
          <a:lstStyle>
            <a:lvl1pPr marL="0" indent="0" algn="r">
              <a:buFont typeface="Arial" pitchFamily="34" charset="0"/>
              <a:buNone/>
              <a:defRPr sz="1200" baseline="0">
                <a:solidFill>
                  <a:schemeClr val="tx1">
                    <a:lumMod val="75000"/>
                    <a:lumOff val="25000"/>
                  </a:schemeClr>
                </a:solidFill>
              </a:defRPr>
            </a:lvl1pPr>
          </a:lstStyle>
          <a:p>
            <a:pPr lvl="0"/>
            <a:fld id="{C5F01721-9DEA-40EA-8893-3F545FADE8AD}" type="slidenum">
              <a:rPr lang="en-US" smtClean="0"/>
              <a:t>‹#›</a:t>
            </a:fld>
            <a:endParaRPr lang="en-US" dirty="0"/>
          </a:p>
        </p:txBody>
      </p:sp>
      <p:sp>
        <p:nvSpPr>
          <p:cNvPr id="6" name="Text Placeholder 8"/>
          <p:cNvSpPr>
            <a:spLocks noGrp="1"/>
          </p:cNvSpPr>
          <p:nvPr>
            <p:ph type="body" sz="quarter" idx="12" hasCustomPrompt="1"/>
          </p:nvPr>
        </p:nvSpPr>
        <p:spPr>
          <a:xfrm>
            <a:off x="468313" y="333375"/>
            <a:ext cx="8207375" cy="215900"/>
          </a:xfrm>
        </p:spPr>
        <p:txBody>
          <a:bodyPr>
            <a:noAutofit/>
          </a:bodyPr>
          <a:lstStyle>
            <a:lvl1pPr marL="0" indent="0">
              <a:buNone/>
              <a:defRPr sz="1000" baseline="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sl-SI" dirty="0"/>
              <a:t>Title </a:t>
            </a:r>
            <a:r>
              <a:rPr lang="sl-SI" dirty="0" err="1"/>
              <a:t>of</a:t>
            </a:r>
            <a:r>
              <a:rPr lang="sl-SI" dirty="0"/>
              <a:t> </a:t>
            </a:r>
            <a:r>
              <a:rPr lang="sl-SI" dirty="0" err="1"/>
              <a:t>the</a:t>
            </a:r>
            <a:r>
              <a:rPr lang="sl-SI" dirty="0"/>
              <a:t> </a:t>
            </a:r>
            <a:r>
              <a:rPr lang="sl-SI" dirty="0" err="1"/>
              <a:t>presentation</a:t>
            </a:r>
            <a:endParaRPr lang="sl-SI" dirty="0"/>
          </a:p>
        </p:txBody>
      </p:sp>
    </p:spTree>
    <p:extLst>
      <p:ext uri="{BB962C8B-B14F-4D97-AF65-F5344CB8AC3E}">
        <p14:creationId xmlns:p14="http://schemas.microsoft.com/office/powerpoint/2010/main" val="72095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and content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p:txBody>
          <a:bodyPr/>
          <a:lstStyle>
            <a:lvl1pPr marL="0" indent="0">
              <a:buClr>
                <a:schemeClr val="bg2"/>
              </a:buClr>
              <a:buNone/>
              <a:defRPr/>
            </a:lvl1pPr>
          </a:lstStyle>
          <a:p>
            <a:pPr lvl="0"/>
            <a:r>
              <a:rPr lang="sl-SI"/>
              <a:t>Uredite sloge besedila matrice</a:t>
            </a:r>
          </a:p>
        </p:txBody>
      </p:sp>
      <p:sp>
        <p:nvSpPr>
          <p:cNvPr id="4" name="Text Placeholder 4"/>
          <p:cNvSpPr>
            <a:spLocks noGrp="1"/>
          </p:cNvSpPr>
          <p:nvPr>
            <p:ph type="body" sz="quarter" idx="10" hasCustomPrompt="1"/>
          </p:nvPr>
        </p:nvSpPr>
        <p:spPr>
          <a:xfrm>
            <a:off x="1619672" y="6220314"/>
            <a:ext cx="5761062" cy="261610"/>
          </a:xfrm>
        </p:spPr>
        <p:txBody>
          <a:bodyPr wrap="square">
            <a:spAutoFit/>
          </a:bodyPr>
          <a:lstStyle>
            <a:lvl1pPr marL="0" indent="0">
              <a:buNone/>
              <a:defRPr sz="1100">
                <a:solidFill>
                  <a:schemeClr val="tx1">
                    <a:lumMod val="50000"/>
                    <a:lumOff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l-SI" dirty="0" err="1"/>
              <a:t>Author</a:t>
            </a:r>
            <a:r>
              <a:rPr lang="sl-SI" dirty="0"/>
              <a:t>, European Sealing </a:t>
            </a:r>
            <a:r>
              <a:rPr lang="sl-SI" dirty="0" err="1"/>
              <a:t>Association</a:t>
            </a:r>
            <a:endParaRPr lang="en-US" dirty="0"/>
          </a:p>
        </p:txBody>
      </p:sp>
      <p:sp>
        <p:nvSpPr>
          <p:cNvPr id="5" name="Text Placeholder 6"/>
          <p:cNvSpPr>
            <a:spLocks noGrp="1"/>
          </p:cNvSpPr>
          <p:nvPr>
            <p:ph type="body" sz="quarter" idx="11" hasCustomPrompt="1"/>
          </p:nvPr>
        </p:nvSpPr>
        <p:spPr>
          <a:xfrm>
            <a:off x="7534672" y="6220314"/>
            <a:ext cx="1152128" cy="233021"/>
          </a:xfrm>
        </p:spPr>
        <p:txBody>
          <a:bodyPr>
            <a:normAutofit/>
          </a:bodyPr>
          <a:lstStyle>
            <a:lvl1pPr marL="0" indent="0" algn="r">
              <a:buFont typeface="Arial" pitchFamily="34" charset="0"/>
              <a:buNone/>
              <a:defRPr sz="1000">
                <a:solidFill>
                  <a:schemeClr val="tx1">
                    <a:lumMod val="50000"/>
                    <a:lumOff val="50000"/>
                  </a:schemeClr>
                </a:solidFill>
              </a:defRPr>
            </a:lvl1pPr>
          </a:lstStyle>
          <a:p>
            <a:pPr lvl="0"/>
            <a:fld id="{C5F01721-9DEA-40EA-8893-3F545FADE8AD}" type="slidenum">
              <a:rPr lang="en-US" smtClean="0"/>
              <a:t>‹#›</a:t>
            </a:fld>
            <a:endParaRPr lang="en-US" dirty="0"/>
          </a:p>
        </p:txBody>
      </p:sp>
      <p:sp>
        <p:nvSpPr>
          <p:cNvPr id="6" name="Text Placeholder 8"/>
          <p:cNvSpPr>
            <a:spLocks noGrp="1"/>
          </p:cNvSpPr>
          <p:nvPr>
            <p:ph type="body" sz="quarter" idx="12" hasCustomPrompt="1"/>
          </p:nvPr>
        </p:nvSpPr>
        <p:spPr>
          <a:xfrm>
            <a:off x="468313" y="333375"/>
            <a:ext cx="8207375" cy="215900"/>
          </a:xfrm>
        </p:spPr>
        <p:txBody>
          <a:bodyPr>
            <a:no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sl-SI" dirty="0"/>
              <a:t>Title </a:t>
            </a:r>
            <a:r>
              <a:rPr lang="sl-SI" dirty="0" err="1"/>
              <a:t>of</a:t>
            </a:r>
            <a:r>
              <a:rPr lang="sl-SI" dirty="0"/>
              <a:t> </a:t>
            </a:r>
            <a:r>
              <a:rPr lang="sl-SI" dirty="0" err="1"/>
              <a:t>the</a:t>
            </a:r>
            <a:r>
              <a:rPr lang="sl-SI" dirty="0"/>
              <a:t> </a:t>
            </a:r>
            <a:r>
              <a:rPr lang="sl-SI" dirty="0" err="1"/>
              <a:t>presentation</a:t>
            </a:r>
            <a:endParaRPr lang="sl-SI" dirty="0"/>
          </a:p>
        </p:txBody>
      </p:sp>
    </p:spTree>
    <p:extLst>
      <p:ext uri="{BB962C8B-B14F-4D97-AF65-F5344CB8AC3E}">
        <p14:creationId xmlns:p14="http://schemas.microsoft.com/office/powerpoint/2010/main" val="366916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p>
        </p:txBody>
      </p:sp>
      <p:sp>
        <p:nvSpPr>
          <p:cNvPr id="4" name="Text Placeholder 6"/>
          <p:cNvSpPr>
            <a:spLocks noGrp="1"/>
          </p:cNvSpPr>
          <p:nvPr>
            <p:ph type="body" sz="quarter" idx="11" hasCustomPrompt="1"/>
          </p:nvPr>
        </p:nvSpPr>
        <p:spPr>
          <a:xfrm>
            <a:off x="7534672" y="6220314"/>
            <a:ext cx="1152128" cy="233021"/>
          </a:xfrm>
        </p:spPr>
        <p:txBody>
          <a:bodyPr>
            <a:normAutofit/>
          </a:bodyPr>
          <a:lstStyle>
            <a:lvl1pPr marL="0" indent="0" algn="r">
              <a:buFont typeface="Arial" pitchFamily="34" charset="0"/>
              <a:buNone/>
              <a:defRPr sz="1000">
                <a:solidFill>
                  <a:schemeClr val="tx1">
                    <a:lumMod val="50000"/>
                    <a:lumOff val="50000"/>
                  </a:schemeClr>
                </a:solidFill>
              </a:defRPr>
            </a:lvl1pPr>
          </a:lstStyle>
          <a:p>
            <a:pPr lvl="0"/>
            <a:fld id="{C5F01721-9DEA-40EA-8893-3F545FADE8AD}" type="slidenum">
              <a:rPr lang="en-US" smtClean="0"/>
              <a:t>‹#›</a:t>
            </a:fld>
            <a:endParaRPr lang="en-US" dirty="0"/>
          </a:p>
        </p:txBody>
      </p:sp>
      <p:sp>
        <p:nvSpPr>
          <p:cNvPr id="5" name="Text Placeholder 8"/>
          <p:cNvSpPr>
            <a:spLocks noGrp="1"/>
          </p:cNvSpPr>
          <p:nvPr>
            <p:ph type="body" sz="quarter" idx="12" hasCustomPrompt="1"/>
          </p:nvPr>
        </p:nvSpPr>
        <p:spPr>
          <a:xfrm>
            <a:off x="468313" y="333375"/>
            <a:ext cx="8207375" cy="215900"/>
          </a:xfrm>
        </p:spPr>
        <p:txBody>
          <a:bodyPr>
            <a:no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sl-SI" dirty="0"/>
              <a:t>Title </a:t>
            </a:r>
            <a:r>
              <a:rPr lang="sl-SI" dirty="0" err="1"/>
              <a:t>of</a:t>
            </a:r>
            <a:r>
              <a:rPr lang="sl-SI" dirty="0"/>
              <a:t> </a:t>
            </a:r>
            <a:r>
              <a:rPr lang="sl-SI" dirty="0" err="1"/>
              <a:t>the</a:t>
            </a:r>
            <a:r>
              <a:rPr lang="sl-SI" dirty="0"/>
              <a:t> </a:t>
            </a:r>
            <a:r>
              <a:rPr lang="sl-SI" dirty="0" err="1"/>
              <a:t>presentation</a:t>
            </a:r>
            <a:endParaRPr lang="sl-SI" dirty="0"/>
          </a:p>
        </p:txBody>
      </p:sp>
    </p:spTree>
    <p:extLst>
      <p:ext uri="{BB962C8B-B14F-4D97-AF65-F5344CB8AC3E}">
        <p14:creationId xmlns:p14="http://schemas.microsoft.com/office/powerpoint/2010/main" val="296445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467544" y="1600199"/>
            <a:ext cx="4028256" cy="4525963"/>
          </a:xfrm>
        </p:spPr>
        <p:txBody>
          <a:bodyPr/>
          <a:lstStyle>
            <a:lvl1pPr>
              <a:buClr>
                <a:srgbClr val="224498"/>
              </a:buClr>
              <a:defRPr sz="2800"/>
            </a:lvl1pPr>
            <a:lvl2pPr>
              <a:buClr>
                <a:srgbClr val="224498"/>
              </a:buClr>
              <a:defRPr sz="2400"/>
            </a:lvl2pPr>
            <a:lvl3pPr>
              <a:buClr>
                <a:srgbClr val="224498"/>
              </a:buClr>
              <a:defRPr sz="2000"/>
            </a:lvl3pPr>
            <a:lvl4pPr>
              <a:buClr>
                <a:srgbClr val="224498"/>
              </a:buClr>
              <a:defRPr sz="1800"/>
            </a:lvl4pPr>
            <a:lvl5pPr>
              <a:buClr>
                <a:srgbClr val="224498"/>
              </a:buCl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4658544" y="1600200"/>
            <a:ext cx="4028256" cy="4525963"/>
          </a:xfrm>
        </p:spPr>
        <p:txBody>
          <a:bodyPr/>
          <a:lstStyle>
            <a:lvl1pPr>
              <a:buClr>
                <a:srgbClr val="224498"/>
              </a:buClr>
              <a:defRPr sz="2800"/>
            </a:lvl1pPr>
            <a:lvl2pPr>
              <a:buClr>
                <a:srgbClr val="224498"/>
              </a:buClr>
              <a:defRPr sz="2400"/>
            </a:lvl2pPr>
            <a:lvl3pPr>
              <a:buClr>
                <a:srgbClr val="224498"/>
              </a:buClr>
              <a:defRPr sz="2000"/>
            </a:lvl3pPr>
            <a:lvl4pPr>
              <a:buClr>
                <a:srgbClr val="224498"/>
              </a:buClr>
              <a:defRPr sz="1800"/>
            </a:lvl4pPr>
            <a:lvl5pPr>
              <a:buClr>
                <a:srgbClr val="224498"/>
              </a:buCl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10" hasCustomPrompt="1"/>
          </p:nvPr>
        </p:nvSpPr>
        <p:spPr>
          <a:xfrm>
            <a:off x="1691258" y="6220315"/>
            <a:ext cx="5761062" cy="261610"/>
          </a:xfrm>
        </p:spPr>
        <p:txBody>
          <a:bodyPr wrap="square">
            <a:spAutoFit/>
          </a:bodyPr>
          <a:lstStyle>
            <a:lvl1pPr marL="0" indent="0">
              <a:buNone/>
              <a:defRPr sz="1100">
                <a:solidFill>
                  <a:schemeClr val="tx1">
                    <a:lumMod val="50000"/>
                    <a:lumOff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l-SI" dirty="0" err="1"/>
              <a:t>Author</a:t>
            </a:r>
            <a:r>
              <a:rPr lang="sl-SI" dirty="0"/>
              <a:t>, European Sealing </a:t>
            </a:r>
            <a:r>
              <a:rPr lang="sl-SI" dirty="0" err="1"/>
              <a:t>Association</a:t>
            </a:r>
            <a:endParaRPr lang="en-US" dirty="0"/>
          </a:p>
        </p:txBody>
      </p:sp>
      <p:sp>
        <p:nvSpPr>
          <p:cNvPr id="6" name="Text Placeholder 6"/>
          <p:cNvSpPr>
            <a:spLocks noGrp="1"/>
          </p:cNvSpPr>
          <p:nvPr>
            <p:ph type="body" sz="quarter" idx="11" hasCustomPrompt="1"/>
          </p:nvPr>
        </p:nvSpPr>
        <p:spPr>
          <a:xfrm>
            <a:off x="7534672" y="6220314"/>
            <a:ext cx="1152128" cy="233021"/>
          </a:xfrm>
        </p:spPr>
        <p:txBody>
          <a:bodyPr>
            <a:normAutofit/>
          </a:bodyPr>
          <a:lstStyle>
            <a:lvl1pPr marL="0" indent="0" algn="r">
              <a:buFont typeface="Arial" pitchFamily="34" charset="0"/>
              <a:buNone/>
              <a:defRPr sz="1000">
                <a:solidFill>
                  <a:schemeClr val="tx1">
                    <a:lumMod val="50000"/>
                    <a:lumOff val="50000"/>
                  </a:schemeClr>
                </a:solidFill>
              </a:defRPr>
            </a:lvl1pPr>
          </a:lstStyle>
          <a:p>
            <a:pPr lvl="0"/>
            <a:fld id="{C5F01721-9DEA-40EA-8893-3F545FADE8AD}" type="slidenum">
              <a:rPr lang="en-US" smtClean="0"/>
              <a:t>‹#›</a:t>
            </a:fld>
            <a:endParaRPr lang="en-US" dirty="0"/>
          </a:p>
        </p:txBody>
      </p:sp>
      <p:sp>
        <p:nvSpPr>
          <p:cNvPr id="7" name="Text Placeholder 8"/>
          <p:cNvSpPr>
            <a:spLocks noGrp="1"/>
          </p:cNvSpPr>
          <p:nvPr>
            <p:ph type="body" sz="quarter" idx="12" hasCustomPrompt="1"/>
          </p:nvPr>
        </p:nvSpPr>
        <p:spPr>
          <a:xfrm>
            <a:off x="468313" y="333375"/>
            <a:ext cx="8207375" cy="215900"/>
          </a:xfrm>
        </p:spPr>
        <p:txBody>
          <a:bodyPr>
            <a:no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sl-SI" dirty="0"/>
              <a:t>Title </a:t>
            </a:r>
            <a:r>
              <a:rPr lang="sl-SI" dirty="0" err="1"/>
              <a:t>of</a:t>
            </a:r>
            <a:r>
              <a:rPr lang="sl-SI" dirty="0"/>
              <a:t> </a:t>
            </a:r>
            <a:r>
              <a:rPr lang="sl-SI" dirty="0" err="1"/>
              <a:t>the</a:t>
            </a:r>
            <a:r>
              <a:rPr lang="sl-SI" dirty="0"/>
              <a:t> </a:t>
            </a:r>
            <a:r>
              <a:rPr lang="sl-SI" dirty="0" err="1"/>
              <a:t>presentation</a:t>
            </a:r>
            <a:endParaRPr lang="sl-SI" dirty="0"/>
          </a:p>
        </p:txBody>
      </p:sp>
    </p:spTree>
    <p:extLst>
      <p:ext uri="{BB962C8B-B14F-4D97-AF65-F5344CB8AC3E}">
        <p14:creationId xmlns:p14="http://schemas.microsoft.com/office/powerpoint/2010/main" val="369854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and contents on the side">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1"/>
            <a:ext cx="3371156" cy="1368152"/>
          </a:xfrm>
        </p:spPr>
        <p:txBody>
          <a:bodyPr anchor="b"/>
          <a:lstStyle>
            <a:lvl1pPr algn="l">
              <a:defRPr sz="2000" b="1">
                <a:solidFill>
                  <a:srgbClr val="224498"/>
                </a:solidFill>
              </a:defRPr>
            </a:lvl1pPr>
          </a:lstStyle>
          <a:p>
            <a:r>
              <a:rPr lang="sl-SI"/>
              <a:t>Uredite slog naslova matrice</a:t>
            </a:r>
            <a:endParaRPr lang="en-US" dirty="0"/>
          </a:p>
        </p:txBody>
      </p:sp>
      <p:sp>
        <p:nvSpPr>
          <p:cNvPr id="3" name="Content Placeholder 2"/>
          <p:cNvSpPr>
            <a:spLocks noGrp="1"/>
          </p:cNvSpPr>
          <p:nvPr>
            <p:ph idx="1"/>
          </p:nvPr>
        </p:nvSpPr>
        <p:spPr>
          <a:xfrm>
            <a:off x="4017442" y="908720"/>
            <a:ext cx="4669358" cy="5277049"/>
          </a:xfrm>
        </p:spPr>
        <p:txBody>
          <a:bodyPr/>
          <a:lstStyle>
            <a:lvl1pPr>
              <a:buClr>
                <a:srgbClr val="224498"/>
              </a:buClr>
              <a:defRPr sz="3200"/>
            </a:lvl1pPr>
            <a:lvl2pPr>
              <a:buClr>
                <a:srgbClr val="224498"/>
              </a:buClr>
              <a:buFont typeface="Arial" pitchFamily="34" charset="0"/>
              <a:buChar char="•"/>
              <a:defRPr sz="2800"/>
            </a:lvl2pPr>
            <a:lvl3pPr>
              <a:buClr>
                <a:srgbClr val="224498"/>
              </a:buClr>
              <a:defRPr sz="2400"/>
            </a:lvl3pPr>
            <a:lvl4pPr>
              <a:buClr>
                <a:srgbClr val="224498"/>
              </a:buClr>
              <a:buFont typeface="Arial" pitchFamily="34" charset="0"/>
              <a:buChar char="•"/>
              <a:defRPr sz="2000"/>
            </a:lvl4pPr>
            <a:lvl5pPr>
              <a:buClr>
                <a:srgbClr val="224498"/>
              </a:buClr>
              <a:buFont typeface="Arial" pitchFamily="34" charset="0"/>
              <a:buChar char="•"/>
              <a:defRPr sz="2000">
                <a:solidFill>
                  <a:schemeClr val="tx1"/>
                </a:solidFill>
              </a:defRPr>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467544" y="2492896"/>
            <a:ext cx="3371156" cy="36928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Title 1"/>
          <p:cNvSpPr txBox="1">
            <a:spLocks/>
          </p:cNvSpPr>
          <p:nvPr userDrawn="1"/>
        </p:nvSpPr>
        <p:spPr>
          <a:xfrm>
            <a:off x="755576" y="332656"/>
            <a:ext cx="7931224" cy="115699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4400" b="1" kern="1200">
                <a:solidFill>
                  <a:schemeClr val="tx1"/>
                </a:solidFill>
                <a:latin typeface="+mj-lt"/>
                <a:ea typeface="+mj-ea"/>
                <a:cs typeface="+mj-cs"/>
              </a:defRPr>
            </a:lvl1pPr>
          </a:lstStyle>
          <a:p>
            <a:endParaRPr lang="sl-SI" dirty="0"/>
          </a:p>
        </p:txBody>
      </p:sp>
      <p:sp>
        <p:nvSpPr>
          <p:cNvPr id="6" name="Text Placeholder 4"/>
          <p:cNvSpPr>
            <a:spLocks noGrp="1"/>
          </p:cNvSpPr>
          <p:nvPr>
            <p:ph type="body" sz="quarter" idx="10" hasCustomPrompt="1"/>
          </p:nvPr>
        </p:nvSpPr>
        <p:spPr>
          <a:xfrm>
            <a:off x="1691258" y="6220315"/>
            <a:ext cx="5761062" cy="261610"/>
          </a:xfrm>
        </p:spPr>
        <p:txBody>
          <a:bodyPr wrap="square">
            <a:spAutoFit/>
          </a:bodyPr>
          <a:lstStyle>
            <a:lvl1pPr marL="0" indent="0">
              <a:buNone/>
              <a:defRPr sz="1100">
                <a:solidFill>
                  <a:schemeClr val="tx1">
                    <a:lumMod val="50000"/>
                    <a:lumOff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l-SI" dirty="0" err="1"/>
              <a:t>Author</a:t>
            </a:r>
            <a:r>
              <a:rPr lang="sl-SI" dirty="0"/>
              <a:t>, European Sealing </a:t>
            </a:r>
            <a:r>
              <a:rPr lang="sl-SI" dirty="0" err="1"/>
              <a:t>Association</a:t>
            </a:r>
            <a:endParaRPr lang="en-US" dirty="0"/>
          </a:p>
        </p:txBody>
      </p:sp>
      <p:sp>
        <p:nvSpPr>
          <p:cNvPr id="7" name="Text Placeholder 6"/>
          <p:cNvSpPr>
            <a:spLocks noGrp="1"/>
          </p:cNvSpPr>
          <p:nvPr>
            <p:ph type="body" sz="quarter" idx="11" hasCustomPrompt="1"/>
          </p:nvPr>
        </p:nvSpPr>
        <p:spPr>
          <a:xfrm>
            <a:off x="7534672" y="6220314"/>
            <a:ext cx="1152128" cy="233021"/>
          </a:xfrm>
        </p:spPr>
        <p:txBody>
          <a:bodyPr>
            <a:normAutofit/>
          </a:bodyPr>
          <a:lstStyle>
            <a:lvl1pPr marL="0" indent="0" algn="r">
              <a:buFont typeface="Arial" pitchFamily="34" charset="0"/>
              <a:buNone/>
              <a:defRPr sz="1000">
                <a:solidFill>
                  <a:schemeClr val="tx1">
                    <a:lumMod val="50000"/>
                    <a:lumOff val="50000"/>
                  </a:schemeClr>
                </a:solidFill>
              </a:defRPr>
            </a:lvl1pPr>
          </a:lstStyle>
          <a:p>
            <a:pPr lvl="0"/>
            <a:fld id="{C5F01721-9DEA-40EA-8893-3F545FADE8AD}" type="slidenum">
              <a:rPr lang="en-US" smtClean="0"/>
              <a:t>‹#›</a:t>
            </a:fld>
            <a:endParaRPr lang="en-US" dirty="0"/>
          </a:p>
        </p:txBody>
      </p:sp>
      <p:sp>
        <p:nvSpPr>
          <p:cNvPr id="8" name="Text Placeholder 8"/>
          <p:cNvSpPr>
            <a:spLocks noGrp="1"/>
          </p:cNvSpPr>
          <p:nvPr>
            <p:ph type="body" sz="quarter" idx="12" hasCustomPrompt="1"/>
          </p:nvPr>
        </p:nvSpPr>
        <p:spPr>
          <a:xfrm>
            <a:off x="468313" y="333375"/>
            <a:ext cx="8207375" cy="215900"/>
          </a:xfrm>
        </p:spPr>
        <p:txBody>
          <a:bodyPr>
            <a:no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sl-SI" dirty="0"/>
              <a:t>Title </a:t>
            </a:r>
            <a:r>
              <a:rPr lang="sl-SI" dirty="0" err="1"/>
              <a:t>of</a:t>
            </a:r>
            <a:r>
              <a:rPr lang="sl-SI" dirty="0"/>
              <a:t> </a:t>
            </a:r>
            <a:r>
              <a:rPr lang="sl-SI" dirty="0" err="1"/>
              <a:t>the</a:t>
            </a:r>
            <a:r>
              <a:rPr lang="sl-SI" dirty="0"/>
              <a:t> </a:t>
            </a:r>
            <a:r>
              <a:rPr lang="sl-SI" dirty="0" err="1"/>
              <a:t>presentation</a:t>
            </a:r>
            <a:endParaRPr lang="sl-SI" dirty="0"/>
          </a:p>
        </p:txBody>
      </p:sp>
    </p:spTree>
    <p:extLst>
      <p:ext uri="{BB962C8B-B14F-4D97-AF65-F5344CB8AC3E}">
        <p14:creationId xmlns:p14="http://schemas.microsoft.com/office/powerpoint/2010/main" val="3261425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691258" y="6220315"/>
            <a:ext cx="5761062" cy="261610"/>
          </a:xfrm>
        </p:spPr>
        <p:txBody>
          <a:bodyPr wrap="square">
            <a:spAutoFit/>
          </a:bodyPr>
          <a:lstStyle>
            <a:lvl1pPr marL="0" indent="0">
              <a:buNone/>
              <a:defRPr sz="1100">
                <a:solidFill>
                  <a:schemeClr val="tx1">
                    <a:lumMod val="50000"/>
                    <a:lumOff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l-SI" dirty="0" err="1"/>
              <a:t>Author</a:t>
            </a:r>
            <a:r>
              <a:rPr lang="sl-SI" dirty="0"/>
              <a:t>, European Sealing </a:t>
            </a:r>
            <a:r>
              <a:rPr lang="sl-SI" dirty="0" err="1"/>
              <a:t>Association</a:t>
            </a:r>
            <a:endParaRPr lang="en-US" dirty="0"/>
          </a:p>
        </p:txBody>
      </p:sp>
      <p:sp>
        <p:nvSpPr>
          <p:cNvPr id="6" name="Text Placeholder 6"/>
          <p:cNvSpPr>
            <a:spLocks noGrp="1"/>
          </p:cNvSpPr>
          <p:nvPr>
            <p:ph type="body" sz="quarter" idx="11" hasCustomPrompt="1"/>
          </p:nvPr>
        </p:nvSpPr>
        <p:spPr>
          <a:xfrm>
            <a:off x="7534672" y="6220314"/>
            <a:ext cx="1152128" cy="233021"/>
          </a:xfrm>
        </p:spPr>
        <p:txBody>
          <a:bodyPr>
            <a:normAutofit/>
          </a:bodyPr>
          <a:lstStyle>
            <a:lvl1pPr marL="0" indent="0" algn="r">
              <a:buFont typeface="Arial" pitchFamily="34" charset="0"/>
              <a:buNone/>
              <a:defRPr sz="1000">
                <a:solidFill>
                  <a:schemeClr val="tx1">
                    <a:lumMod val="50000"/>
                    <a:lumOff val="50000"/>
                  </a:schemeClr>
                </a:solidFill>
              </a:defRPr>
            </a:lvl1pPr>
          </a:lstStyle>
          <a:p>
            <a:pPr lvl="0"/>
            <a:fld id="{C5F01721-9DEA-40EA-8893-3F545FADE8AD}" type="slidenum">
              <a:rPr lang="en-US" smtClean="0"/>
              <a:t>‹#›</a:t>
            </a:fld>
            <a:endParaRPr lang="en-US" dirty="0"/>
          </a:p>
        </p:txBody>
      </p:sp>
      <p:sp>
        <p:nvSpPr>
          <p:cNvPr id="7" name="Text Placeholder 8"/>
          <p:cNvSpPr>
            <a:spLocks noGrp="1"/>
          </p:cNvSpPr>
          <p:nvPr>
            <p:ph type="body" sz="quarter" idx="12" hasCustomPrompt="1"/>
          </p:nvPr>
        </p:nvSpPr>
        <p:spPr>
          <a:xfrm>
            <a:off x="468313" y="333375"/>
            <a:ext cx="8207375" cy="215900"/>
          </a:xfrm>
        </p:spPr>
        <p:txBody>
          <a:bodyPr>
            <a:no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sl-SI" dirty="0"/>
              <a:t>Title </a:t>
            </a:r>
            <a:r>
              <a:rPr lang="sl-SI" dirty="0" err="1"/>
              <a:t>of</a:t>
            </a:r>
            <a:r>
              <a:rPr lang="sl-SI" dirty="0"/>
              <a:t> </a:t>
            </a:r>
            <a:r>
              <a:rPr lang="sl-SI" dirty="0" err="1"/>
              <a:t>the</a:t>
            </a:r>
            <a:r>
              <a:rPr lang="sl-SI" dirty="0"/>
              <a:t> </a:t>
            </a:r>
            <a:r>
              <a:rPr lang="sl-SI" dirty="0" err="1"/>
              <a:t>presentation</a:t>
            </a:r>
            <a:endParaRPr lang="sl-SI" dirty="0"/>
          </a:p>
        </p:txBody>
      </p:sp>
      <p:sp>
        <p:nvSpPr>
          <p:cNvPr id="8" name="Title 1"/>
          <p:cNvSpPr>
            <a:spLocks noGrp="1"/>
          </p:cNvSpPr>
          <p:nvPr>
            <p:ph type="title"/>
          </p:nvPr>
        </p:nvSpPr>
        <p:spPr>
          <a:xfrm>
            <a:off x="467544" y="1196752"/>
            <a:ext cx="5486400" cy="1627008"/>
          </a:xfrm>
        </p:spPr>
        <p:txBody>
          <a:bodyPr anchor="b">
            <a:normAutofit/>
          </a:bodyPr>
          <a:lstStyle>
            <a:lvl1pPr algn="l">
              <a:defRPr sz="4400" b="1"/>
            </a:lvl1pPr>
          </a:lstStyle>
          <a:p>
            <a:r>
              <a:rPr lang="sl-SI"/>
              <a:t>Uredite slog naslova matrice</a:t>
            </a:r>
            <a:endParaRPr lang="en-US" dirty="0"/>
          </a:p>
        </p:txBody>
      </p:sp>
      <p:sp>
        <p:nvSpPr>
          <p:cNvPr id="9" name="Text Placeholder 3"/>
          <p:cNvSpPr>
            <a:spLocks noGrp="1"/>
          </p:cNvSpPr>
          <p:nvPr>
            <p:ph type="body" sz="half" idx="2"/>
          </p:nvPr>
        </p:nvSpPr>
        <p:spPr>
          <a:xfrm>
            <a:off x="467544" y="299695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Tree>
    <p:extLst>
      <p:ext uri="{BB962C8B-B14F-4D97-AF65-F5344CB8AC3E}">
        <p14:creationId xmlns:p14="http://schemas.microsoft.com/office/powerpoint/2010/main" val="314115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332656"/>
            <a:ext cx="8219256" cy="1156990"/>
          </a:xfrm>
          <a:prstGeom prst="rect">
            <a:avLst/>
          </a:prstGeom>
        </p:spPr>
        <p:txBody>
          <a:bodyPr vert="horz" lIns="91440" tIns="45720" rIns="91440" bIns="45720" rtlCol="0" anchor="b" anchorCtr="0">
            <a:normAutofit/>
          </a:bodyPr>
          <a:lstStyle/>
          <a:p>
            <a:r>
              <a:rPr lang="sl-SI"/>
              <a:t>Uredite slog naslova matrice</a:t>
            </a:r>
            <a:endParaRPr lang="en-US" dirty="0"/>
          </a:p>
        </p:txBody>
      </p:sp>
      <p:sp>
        <p:nvSpPr>
          <p:cNvPr id="3" name="Text Placeholder 2"/>
          <p:cNvSpPr>
            <a:spLocks noGrp="1"/>
          </p:cNvSpPr>
          <p:nvPr>
            <p:ph type="body" idx="1"/>
          </p:nvPr>
        </p:nvSpPr>
        <p:spPr>
          <a:xfrm>
            <a:off x="467544" y="1855365"/>
            <a:ext cx="8219256" cy="4237931"/>
          </a:xfrm>
          <a:prstGeom prst="rect">
            <a:avLst/>
          </a:prstGeom>
          <a:noFill/>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Tree>
    <p:extLst>
      <p:ext uri="{BB962C8B-B14F-4D97-AF65-F5344CB8AC3E}">
        <p14:creationId xmlns:p14="http://schemas.microsoft.com/office/powerpoint/2010/main" val="2695806131"/>
      </p:ext>
    </p:extLst>
  </p:cSld>
  <p:clrMap bg1="lt1" tx1="dk1" bg2="lt2" tx2="dk2" accent1="accent1" accent2="accent2" accent3="accent3" accent4="accent4" accent5="accent5" accent6="accent6" hlink="hlink" folHlink="folHlink"/>
  <p:sldLayoutIdLst>
    <p:sldLayoutId id="2147483709" r:id="rId1"/>
    <p:sldLayoutId id="2147483720" r:id="rId2"/>
    <p:sldLayoutId id="2147483710" r:id="rId3"/>
    <p:sldLayoutId id="2147483722" r:id="rId4"/>
    <p:sldLayoutId id="2147483711" r:id="rId5"/>
    <p:sldLayoutId id="2147483712" r:id="rId6"/>
    <p:sldLayoutId id="2147483713" r:id="rId7"/>
    <p:sldLayoutId id="2147483714" r:id="rId8"/>
    <p:sldLayoutId id="2147483715" r:id="rId9"/>
    <p:sldLayoutId id="2147483721" r:id="rId10"/>
    <p:sldLayoutId id="2147483716" r:id="rId11"/>
    <p:sldLayoutId id="2147483717" r:id="rId12"/>
    <p:sldLayoutId id="2147483718" r:id="rId13"/>
    <p:sldLayoutId id="2147483719" r:id="rId14"/>
  </p:sldLayoutIdLst>
  <p:hf hdr="0" dt="0"/>
  <p:txStyles>
    <p:titleStyle>
      <a:lvl1pPr algn="l" defTabSz="914400" rtl="0" eaLnBrk="1" latinLnBrk="0" hangingPunct="1">
        <a:spcBef>
          <a:spcPct val="0"/>
        </a:spcBef>
        <a:buNone/>
        <a:defRPr sz="4400" b="1" kern="1200" baseline="0">
          <a:solidFill>
            <a:srgbClr val="224498"/>
          </a:solidFill>
          <a:latin typeface="+mj-lt"/>
          <a:ea typeface="+mj-ea"/>
          <a:cs typeface="+mj-cs"/>
        </a:defRPr>
      </a:lvl1pPr>
    </p:titleStyle>
    <p:bodyStyle>
      <a:lvl1pPr marL="342900" indent="-342900" algn="l" defTabSz="914400" rtl="0" eaLnBrk="1" latinLnBrk="0" hangingPunct="1">
        <a:spcBef>
          <a:spcPct val="20000"/>
        </a:spcBef>
        <a:buClr>
          <a:srgbClr val="224498"/>
        </a:buClr>
        <a:buFont typeface="Arial" panose="020B0604020202020204"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Clr>
          <a:srgbClr val="224498"/>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224498"/>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224498"/>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224498"/>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baNlvKL_bZU"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esaknowledgebase.com/wp-content/uploads/2022/03/ESA-Position-Statement-on-proposed-PFAS-regulation-March-2022-1.pdf"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en-US" dirty="0"/>
              <a:t>PFAS UPDATE </a:t>
            </a:r>
            <a:r>
              <a:rPr lang="sl-SI" dirty="0"/>
              <a:t>PRESENTATION</a:t>
            </a:r>
          </a:p>
        </p:txBody>
      </p:sp>
      <p:sp>
        <p:nvSpPr>
          <p:cNvPr id="3" name="Označba mesta besedila 2"/>
          <p:cNvSpPr>
            <a:spLocks noGrp="1"/>
          </p:cNvSpPr>
          <p:nvPr>
            <p:ph type="body" sz="quarter" idx="10"/>
          </p:nvPr>
        </p:nvSpPr>
        <p:spPr>
          <a:xfrm>
            <a:off x="755650" y="4941888"/>
            <a:ext cx="3816350" cy="1223962"/>
          </a:xfrm>
        </p:spPr>
        <p:txBody>
          <a:bodyPr/>
          <a:lstStyle/>
          <a:p>
            <a:r>
              <a:rPr lang="en-US" dirty="0"/>
              <a:t>ESA AGM Vienna</a:t>
            </a:r>
            <a:endParaRPr lang="sl-SI" dirty="0"/>
          </a:p>
        </p:txBody>
      </p:sp>
      <p:sp>
        <p:nvSpPr>
          <p:cNvPr id="4" name="Označba mesta besedila 3"/>
          <p:cNvSpPr>
            <a:spLocks noGrp="1"/>
          </p:cNvSpPr>
          <p:nvPr>
            <p:ph type="body" sz="quarter" idx="11"/>
          </p:nvPr>
        </p:nvSpPr>
        <p:spPr/>
        <p:txBody>
          <a:bodyPr/>
          <a:lstStyle/>
          <a:p>
            <a:r>
              <a:rPr lang="en-US" dirty="0"/>
              <a:t>17/05/2022</a:t>
            </a:r>
            <a:endParaRPr lang="sl-SI" dirty="0"/>
          </a:p>
        </p:txBody>
      </p:sp>
    </p:spTree>
    <p:extLst>
      <p:ext uri="{BB962C8B-B14F-4D97-AF65-F5344CB8AC3E}">
        <p14:creationId xmlns:p14="http://schemas.microsoft.com/office/powerpoint/2010/main" val="1614149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8142-B51D-C288-7349-02CD30516E75}"/>
              </a:ext>
            </a:extLst>
          </p:cNvPr>
          <p:cNvSpPr>
            <a:spLocks noGrp="1"/>
          </p:cNvSpPr>
          <p:nvPr>
            <p:ph type="title"/>
          </p:nvPr>
        </p:nvSpPr>
        <p:spPr/>
        <p:txBody>
          <a:bodyPr/>
          <a:lstStyle/>
          <a:p>
            <a:r>
              <a:rPr lang="en-US" dirty="0"/>
              <a:t>CEFIC PFAS Decision Tree</a:t>
            </a:r>
            <a:endParaRPr lang="en-IE" dirty="0"/>
          </a:p>
        </p:txBody>
      </p:sp>
      <p:sp>
        <p:nvSpPr>
          <p:cNvPr id="5" name="Text Placeholder 4">
            <a:extLst>
              <a:ext uri="{FF2B5EF4-FFF2-40B4-BE49-F238E27FC236}">
                <a16:creationId xmlns:a16="http://schemas.microsoft.com/office/drawing/2014/main" id="{5B492D01-F0C8-9DA9-4CC3-A3631CF7D7C5}"/>
              </a:ext>
            </a:extLst>
          </p:cNvPr>
          <p:cNvSpPr>
            <a:spLocks noGrp="1"/>
          </p:cNvSpPr>
          <p:nvPr>
            <p:ph type="body" sz="quarter" idx="10"/>
          </p:nvPr>
        </p:nvSpPr>
        <p:spPr>
          <a:xfrm>
            <a:off x="1691258" y="6220315"/>
            <a:ext cx="5761062" cy="464743"/>
          </a:xfrm>
        </p:spPr>
        <p:txBody>
          <a:bodyPr/>
          <a:lstStyle/>
          <a:p>
            <a:r>
              <a:rPr lang="en-US" dirty="0"/>
              <a:t>Mark Neal/ Ralf Vogel, European Sealing Association</a:t>
            </a:r>
          </a:p>
          <a:p>
            <a:endParaRPr lang="en-IE" dirty="0"/>
          </a:p>
        </p:txBody>
      </p:sp>
      <p:sp>
        <p:nvSpPr>
          <p:cNvPr id="6" name="Text Placeholder 5">
            <a:extLst>
              <a:ext uri="{FF2B5EF4-FFF2-40B4-BE49-F238E27FC236}">
                <a16:creationId xmlns:a16="http://schemas.microsoft.com/office/drawing/2014/main" id="{12F53379-D978-0CA4-0A63-7FF7CE0160C6}"/>
              </a:ext>
            </a:extLst>
          </p:cNvPr>
          <p:cNvSpPr>
            <a:spLocks noGrp="1"/>
          </p:cNvSpPr>
          <p:nvPr>
            <p:ph type="body" sz="quarter" idx="11"/>
          </p:nvPr>
        </p:nvSpPr>
        <p:spPr/>
        <p:txBody>
          <a:bodyPr>
            <a:normAutofit lnSpcReduction="10000"/>
          </a:bodyPr>
          <a:lstStyle/>
          <a:p>
            <a:endParaRPr lang="en-IE"/>
          </a:p>
        </p:txBody>
      </p:sp>
      <p:sp>
        <p:nvSpPr>
          <p:cNvPr id="7" name="Text Placeholder 6">
            <a:extLst>
              <a:ext uri="{FF2B5EF4-FFF2-40B4-BE49-F238E27FC236}">
                <a16:creationId xmlns:a16="http://schemas.microsoft.com/office/drawing/2014/main" id="{B0ECCDF1-AEDB-804B-B3D3-F7DDDA82DEBA}"/>
              </a:ext>
            </a:extLst>
          </p:cNvPr>
          <p:cNvSpPr>
            <a:spLocks noGrp="1"/>
          </p:cNvSpPr>
          <p:nvPr>
            <p:ph type="body" sz="quarter" idx="12"/>
          </p:nvPr>
        </p:nvSpPr>
        <p:spPr/>
        <p:txBody>
          <a:bodyPr/>
          <a:lstStyle/>
          <a:p>
            <a:r>
              <a:rPr lang="en-US" dirty="0"/>
              <a:t>PFAS Update Presentation</a:t>
            </a:r>
            <a:endParaRPr lang="en-IE" dirty="0"/>
          </a:p>
        </p:txBody>
      </p:sp>
      <p:pic>
        <p:nvPicPr>
          <p:cNvPr id="8" name="Picture 7">
            <a:extLst>
              <a:ext uri="{FF2B5EF4-FFF2-40B4-BE49-F238E27FC236}">
                <a16:creationId xmlns:a16="http://schemas.microsoft.com/office/drawing/2014/main" id="{E4BA9952-793F-CB53-D1D7-675D635141DA}"/>
              </a:ext>
            </a:extLst>
          </p:cNvPr>
          <p:cNvPicPr>
            <a:picLocks noChangeAspect="1"/>
          </p:cNvPicPr>
          <p:nvPr/>
        </p:nvPicPr>
        <p:blipFill>
          <a:blip r:embed="rId2"/>
          <a:stretch>
            <a:fillRect/>
          </a:stretch>
        </p:blipFill>
        <p:spPr>
          <a:xfrm>
            <a:off x="521593" y="1545142"/>
            <a:ext cx="8100392" cy="4556471"/>
          </a:xfrm>
          <a:prstGeom prst="rect">
            <a:avLst/>
          </a:prstGeom>
        </p:spPr>
      </p:pic>
    </p:spTree>
    <p:extLst>
      <p:ext uri="{BB962C8B-B14F-4D97-AF65-F5344CB8AC3E}">
        <p14:creationId xmlns:p14="http://schemas.microsoft.com/office/powerpoint/2010/main" val="2981344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90802-DF98-C602-5935-78F2654E7701}"/>
              </a:ext>
            </a:extLst>
          </p:cNvPr>
          <p:cNvSpPr>
            <a:spLocks noGrp="1"/>
          </p:cNvSpPr>
          <p:nvPr>
            <p:ph type="title"/>
          </p:nvPr>
        </p:nvSpPr>
        <p:spPr/>
        <p:txBody>
          <a:bodyPr/>
          <a:lstStyle/>
          <a:p>
            <a:r>
              <a:rPr lang="en-US" dirty="0"/>
              <a:t>FSA PFAS Developments</a:t>
            </a:r>
            <a:endParaRPr lang="en-IE" dirty="0"/>
          </a:p>
        </p:txBody>
      </p:sp>
      <p:sp>
        <p:nvSpPr>
          <p:cNvPr id="3" name="Content Placeholder 2">
            <a:extLst>
              <a:ext uri="{FF2B5EF4-FFF2-40B4-BE49-F238E27FC236}">
                <a16:creationId xmlns:a16="http://schemas.microsoft.com/office/drawing/2014/main" id="{7DE776C2-4245-482F-21E1-1EB52D15B9EF}"/>
              </a:ext>
            </a:extLst>
          </p:cNvPr>
          <p:cNvSpPr>
            <a:spLocks noGrp="1"/>
          </p:cNvSpPr>
          <p:nvPr>
            <p:ph sz="half" idx="1"/>
          </p:nvPr>
        </p:nvSpPr>
        <p:spPr>
          <a:xfrm>
            <a:off x="467544" y="1600199"/>
            <a:ext cx="4608512" cy="4525963"/>
          </a:xfrm>
        </p:spPr>
        <p:txBody>
          <a:bodyPr>
            <a:normAutofit fontScale="55000" lnSpcReduction="20000"/>
          </a:bodyPr>
          <a:lstStyle/>
          <a:p>
            <a:r>
              <a:rPr lang="en-US" sz="2900" dirty="0"/>
              <a:t>The FSA is very active to lobby regulators and the public regarding PFAS issues</a:t>
            </a:r>
          </a:p>
          <a:p>
            <a:endParaRPr lang="en-US" sz="2900" dirty="0"/>
          </a:p>
          <a:p>
            <a:r>
              <a:rPr lang="en-US" sz="2900" dirty="0"/>
              <a:t>A position statement and several magazine articles have been published</a:t>
            </a:r>
          </a:p>
          <a:p>
            <a:endParaRPr lang="en-US" sz="2900" dirty="0"/>
          </a:p>
          <a:p>
            <a:r>
              <a:rPr lang="en-US" sz="2900" dirty="0"/>
              <a:t>A PFAS webinar was broadcast in cooperation with the Hydraulic Institute - </a:t>
            </a:r>
            <a:r>
              <a:rPr lang="en-US" sz="2900" dirty="0">
                <a:hlinkClick r:id="rId2"/>
              </a:rPr>
              <a:t>https://www.youtube.com/watch?v=baNlvKL_bZU</a:t>
            </a:r>
            <a:endParaRPr lang="en-US" sz="2900" dirty="0"/>
          </a:p>
          <a:p>
            <a:endParaRPr lang="en-US" sz="2900" dirty="0"/>
          </a:p>
          <a:p>
            <a:r>
              <a:rPr lang="en-US" sz="2900" dirty="0"/>
              <a:t>There are cases of PFAS litigation emerging in the US. These cases are mainly concerned with PFOA water contamination.</a:t>
            </a:r>
          </a:p>
          <a:p>
            <a:endParaRPr lang="en-US" sz="2900" dirty="0"/>
          </a:p>
          <a:p>
            <a:r>
              <a:rPr lang="en-US" sz="2900" dirty="0"/>
              <a:t>The FSA wants to educate people that not all PFAS’s are harmful</a:t>
            </a:r>
          </a:p>
          <a:p>
            <a:endParaRPr lang="en-US" dirty="0"/>
          </a:p>
          <a:p>
            <a:endParaRPr lang="en-IE" dirty="0"/>
          </a:p>
        </p:txBody>
      </p:sp>
      <p:sp>
        <p:nvSpPr>
          <p:cNvPr id="5" name="Text Placeholder 4">
            <a:extLst>
              <a:ext uri="{FF2B5EF4-FFF2-40B4-BE49-F238E27FC236}">
                <a16:creationId xmlns:a16="http://schemas.microsoft.com/office/drawing/2014/main" id="{94D82384-B2DC-73F8-3E5B-5F9FB6C7E684}"/>
              </a:ext>
            </a:extLst>
          </p:cNvPr>
          <p:cNvSpPr>
            <a:spLocks noGrp="1"/>
          </p:cNvSpPr>
          <p:nvPr>
            <p:ph type="body" sz="quarter" idx="10"/>
          </p:nvPr>
        </p:nvSpPr>
        <p:spPr>
          <a:xfrm>
            <a:off x="1691258" y="6220315"/>
            <a:ext cx="5761062" cy="464743"/>
          </a:xfrm>
        </p:spPr>
        <p:txBody>
          <a:bodyPr/>
          <a:lstStyle/>
          <a:p>
            <a:r>
              <a:rPr lang="en-US" dirty="0"/>
              <a:t>Mark Neal/ Ralf Vogel, European Sealing Association</a:t>
            </a:r>
          </a:p>
          <a:p>
            <a:endParaRPr lang="en-IE" dirty="0"/>
          </a:p>
        </p:txBody>
      </p:sp>
      <p:sp>
        <p:nvSpPr>
          <p:cNvPr id="6" name="Text Placeholder 5">
            <a:extLst>
              <a:ext uri="{FF2B5EF4-FFF2-40B4-BE49-F238E27FC236}">
                <a16:creationId xmlns:a16="http://schemas.microsoft.com/office/drawing/2014/main" id="{082ACE20-634F-2869-75BA-52F2514C9D0E}"/>
              </a:ext>
            </a:extLst>
          </p:cNvPr>
          <p:cNvSpPr>
            <a:spLocks noGrp="1"/>
          </p:cNvSpPr>
          <p:nvPr>
            <p:ph type="body" sz="quarter" idx="11"/>
          </p:nvPr>
        </p:nvSpPr>
        <p:spPr/>
        <p:txBody>
          <a:bodyPr>
            <a:normAutofit lnSpcReduction="10000"/>
          </a:bodyPr>
          <a:lstStyle/>
          <a:p>
            <a:endParaRPr lang="en-IE"/>
          </a:p>
        </p:txBody>
      </p:sp>
      <p:sp>
        <p:nvSpPr>
          <p:cNvPr id="7" name="Text Placeholder 6">
            <a:extLst>
              <a:ext uri="{FF2B5EF4-FFF2-40B4-BE49-F238E27FC236}">
                <a16:creationId xmlns:a16="http://schemas.microsoft.com/office/drawing/2014/main" id="{9F7DEC1A-2961-F366-5D8B-48AA6DF4AF60}"/>
              </a:ext>
            </a:extLst>
          </p:cNvPr>
          <p:cNvSpPr>
            <a:spLocks noGrp="1"/>
          </p:cNvSpPr>
          <p:nvPr>
            <p:ph type="body" sz="quarter" idx="12"/>
          </p:nvPr>
        </p:nvSpPr>
        <p:spPr/>
        <p:txBody>
          <a:bodyPr/>
          <a:lstStyle/>
          <a:p>
            <a:r>
              <a:rPr lang="en-US" dirty="0"/>
              <a:t>PFAS Update Presentation</a:t>
            </a:r>
            <a:endParaRPr lang="en-IE" dirty="0"/>
          </a:p>
        </p:txBody>
      </p:sp>
      <p:pic>
        <p:nvPicPr>
          <p:cNvPr id="9" name="Picture 8">
            <a:extLst>
              <a:ext uri="{FF2B5EF4-FFF2-40B4-BE49-F238E27FC236}">
                <a16:creationId xmlns:a16="http://schemas.microsoft.com/office/drawing/2014/main" id="{6B681D1B-136E-C34E-7DEA-2AD47DB40E9E}"/>
              </a:ext>
            </a:extLst>
          </p:cNvPr>
          <p:cNvPicPr>
            <a:picLocks noChangeAspect="1"/>
          </p:cNvPicPr>
          <p:nvPr/>
        </p:nvPicPr>
        <p:blipFill rotWithShape="1">
          <a:blip r:embed="rId3"/>
          <a:srcRect l="11613" t="15627" r="66875" b="73190"/>
          <a:stretch/>
        </p:blipFill>
        <p:spPr>
          <a:xfrm>
            <a:off x="5580112" y="1600199"/>
            <a:ext cx="2622756" cy="766916"/>
          </a:xfrm>
          <a:prstGeom prst="rect">
            <a:avLst/>
          </a:prstGeom>
        </p:spPr>
      </p:pic>
    </p:spTree>
    <p:extLst>
      <p:ext uri="{BB962C8B-B14F-4D97-AF65-F5344CB8AC3E}">
        <p14:creationId xmlns:p14="http://schemas.microsoft.com/office/powerpoint/2010/main" val="2218432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21F68-30DB-E4D6-12AF-8413094D54D6}"/>
              </a:ext>
            </a:extLst>
          </p:cNvPr>
          <p:cNvSpPr>
            <a:spLocks noGrp="1"/>
          </p:cNvSpPr>
          <p:nvPr>
            <p:ph type="title"/>
          </p:nvPr>
        </p:nvSpPr>
        <p:spPr/>
        <p:txBody>
          <a:bodyPr/>
          <a:lstStyle/>
          <a:p>
            <a:r>
              <a:rPr lang="en-US" dirty="0"/>
              <a:t>Current EU Developments</a:t>
            </a:r>
            <a:endParaRPr lang="en-IE" dirty="0"/>
          </a:p>
        </p:txBody>
      </p:sp>
      <p:sp>
        <p:nvSpPr>
          <p:cNvPr id="3" name="Content Placeholder 2">
            <a:extLst>
              <a:ext uri="{FF2B5EF4-FFF2-40B4-BE49-F238E27FC236}">
                <a16:creationId xmlns:a16="http://schemas.microsoft.com/office/drawing/2014/main" id="{99F1ADD2-2E36-1243-7492-900DF34723E4}"/>
              </a:ext>
            </a:extLst>
          </p:cNvPr>
          <p:cNvSpPr>
            <a:spLocks noGrp="1"/>
          </p:cNvSpPr>
          <p:nvPr>
            <p:ph sz="half" idx="1"/>
          </p:nvPr>
        </p:nvSpPr>
        <p:spPr>
          <a:xfrm>
            <a:off x="467544" y="1600199"/>
            <a:ext cx="8208144" cy="4525963"/>
          </a:xfrm>
        </p:spPr>
        <p:txBody>
          <a:bodyPr>
            <a:normAutofit fontScale="70000" lnSpcReduction="20000"/>
          </a:bodyPr>
          <a:lstStyle/>
          <a:p>
            <a:r>
              <a:rPr lang="en-US" dirty="0"/>
              <a:t>The EU Commission is seeking to develop a criteria for what are essential (or non-essential) uses of chemicals by the end of the year. This newly established criteria could have an impact on how and whether the various uses of fluoropolymers are restricted in the future</a:t>
            </a:r>
          </a:p>
          <a:p>
            <a:endParaRPr lang="en-US" dirty="0"/>
          </a:p>
          <a:p>
            <a:r>
              <a:rPr lang="en-US" dirty="0"/>
              <a:t>On 30 March, the European Commission announced an initiative on Persistent organic pollutants – </a:t>
            </a:r>
            <a:r>
              <a:rPr lang="en-US" dirty="0" err="1"/>
              <a:t>perfluorohexane</a:t>
            </a:r>
            <a:r>
              <a:rPr lang="en-US" dirty="0"/>
              <a:t> sulfonic acid (</a:t>
            </a:r>
            <a:r>
              <a:rPr lang="en-US" dirty="0" err="1"/>
              <a:t>PFHxS</a:t>
            </a:r>
            <a:r>
              <a:rPr lang="en-US" dirty="0"/>
              <a:t>). The public consultation is expected to open in Q2 2022</a:t>
            </a:r>
          </a:p>
          <a:p>
            <a:endParaRPr lang="en-US" dirty="0"/>
          </a:p>
          <a:p>
            <a:r>
              <a:rPr lang="en-US" dirty="0"/>
              <a:t>On 6 April, the European Chemical's Agency (ECHA) announced that, in collaboration with Member States, it has assessed a group of 148 bisphenols and recommended that 34 bisphenols need to be restricted due to their potential hormonal or reprotoxic effects</a:t>
            </a:r>
            <a:endParaRPr lang="en-IE" dirty="0"/>
          </a:p>
        </p:txBody>
      </p:sp>
      <p:sp>
        <p:nvSpPr>
          <p:cNvPr id="5" name="Text Placeholder 4">
            <a:extLst>
              <a:ext uri="{FF2B5EF4-FFF2-40B4-BE49-F238E27FC236}">
                <a16:creationId xmlns:a16="http://schemas.microsoft.com/office/drawing/2014/main" id="{9BB66B5E-EF44-CCF6-05BF-60FEC9BA24E5}"/>
              </a:ext>
            </a:extLst>
          </p:cNvPr>
          <p:cNvSpPr>
            <a:spLocks noGrp="1"/>
          </p:cNvSpPr>
          <p:nvPr>
            <p:ph type="body" sz="quarter" idx="10"/>
          </p:nvPr>
        </p:nvSpPr>
        <p:spPr>
          <a:xfrm>
            <a:off x="1691258" y="6220315"/>
            <a:ext cx="5761062" cy="464743"/>
          </a:xfrm>
        </p:spPr>
        <p:txBody>
          <a:bodyPr/>
          <a:lstStyle/>
          <a:p>
            <a:r>
              <a:rPr lang="en-US" dirty="0"/>
              <a:t>Mark Neal/ Ralf Vogel, European Sealing Association</a:t>
            </a:r>
          </a:p>
          <a:p>
            <a:endParaRPr lang="en-IE" dirty="0"/>
          </a:p>
        </p:txBody>
      </p:sp>
      <p:sp>
        <p:nvSpPr>
          <p:cNvPr id="6" name="Text Placeholder 5">
            <a:extLst>
              <a:ext uri="{FF2B5EF4-FFF2-40B4-BE49-F238E27FC236}">
                <a16:creationId xmlns:a16="http://schemas.microsoft.com/office/drawing/2014/main" id="{BCD3466D-B736-13E9-C397-D065B3A6057E}"/>
              </a:ext>
            </a:extLst>
          </p:cNvPr>
          <p:cNvSpPr>
            <a:spLocks noGrp="1"/>
          </p:cNvSpPr>
          <p:nvPr>
            <p:ph type="body" sz="quarter" idx="11"/>
          </p:nvPr>
        </p:nvSpPr>
        <p:spPr/>
        <p:txBody>
          <a:bodyPr>
            <a:normAutofit lnSpcReduction="10000"/>
          </a:bodyPr>
          <a:lstStyle/>
          <a:p>
            <a:endParaRPr lang="en-IE"/>
          </a:p>
        </p:txBody>
      </p:sp>
      <p:sp>
        <p:nvSpPr>
          <p:cNvPr id="7" name="Text Placeholder 6">
            <a:extLst>
              <a:ext uri="{FF2B5EF4-FFF2-40B4-BE49-F238E27FC236}">
                <a16:creationId xmlns:a16="http://schemas.microsoft.com/office/drawing/2014/main" id="{28879E6B-D682-9379-F32D-841008B31B48}"/>
              </a:ext>
            </a:extLst>
          </p:cNvPr>
          <p:cNvSpPr>
            <a:spLocks noGrp="1"/>
          </p:cNvSpPr>
          <p:nvPr>
            <p:ph type="body" sz="quarter" idx="12"/>
          </p:nvPr>
        </p:nvSpPr>
        <p:spPr/>
        <p:txBody>
          <a:bodyPr/>
          <a:lstStyle/>
          <a:p>
            <a:r>
              <a:rPr lang="en-US" dirty="0"/>
              <a:t>PFAS Update Presentation</a:t>
            </a:r>
            <a:endParaRPr lang="en-IE" dirty="0"/>
          </a:p>
        </p:txBody>
      </p:sp>
    </p:spTree>
    <p:extLst>
      <p:ext uri="{BB962C8B-B14F-4D97-AF65-F5344CB8AC3E}">
        <p14:creationId xmlns:p14="http://schemas.microsoft.com/office/powerpoint/2010/main" val="1594109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EB9C6-CF3C-614C-E319-37FF5091B820}"/>
              </a:ext>
            </a:extLst>
          </p:cNvPr>
          <p:cNvSpPr>
            <a:spLocks noGrp="1"/>
          </p:cNvSpPr>
          <p:nvPr>
            <p:ph type="title"/>
          </p:nvPr>
        </p:nvSpPr>
        <p:spPr/>
        <p:txBody>
          <a:bodyPr/>
          <a:lstStyle/>
          <a:p>
            <a:r>
              <a:rPr lang="en-US" dirty="0"/>
              <a:t>Current US Developments</a:t>
            </a:r>
            <a:endParaRPr lang="en-IE" dirty="0"/>
          </a:p>
        </p:txBody>
      </p:sp>
      <p:sp>
        <p:nvSpPr>
          <p:cNvPr id="3" name="Content Placeholder 2">
            <a:extLst>
              <a:ext uri="{FF2B5EF4-FFF2-40B4-BE49-F238E27FC236}">
                <a16:creationId xmlns:a16="http://schemas.microsoft.com/office/drawing/2014/main" id="{B5270AB3-EC83-55C7-7E97-C5F911B106F6}"/>
              </a:ext>
            </a:extLst>
          </p:cNvPr>
          <p:cNvSpPr>
            <a:spLocks noGrp="1"/>
          </p:cNvSpPr>
          <p:nvPr>
            <p:ph sz="half" idx="1"/>
          </p:nvPr>
        </p:nvSpPr>
        <p:spPr>
          <a:xfrm>
            <a:off x="467544" y="1600199"/>
            <a:ext cx="8219256" cy="4525963"/>
          </a:xfrm>
        </p:spPr>
        <p:txBody>
          <a:bodyPr>
            <a:normAutofit fontScale="70000" lnSpcReduction="20000"/>
          </a:bodyPr>
          <a:lstStyle/>
          <a:p>
            <a:r>
              <a:rPr lang="en-US" dirty="0"/>
              <a:t>The US Environmental Protection Agency (EPA) recently published its proposed budget for the fiscal year 2023. It provides approximately $126 million for EPA to increase its understanding of PFAS and prevent them from entering the air, land, and water. The proposed budget foresees an increase in funding for EPA's Drinking Water Programs (EPM and S&amp;T), to address lead and emerging contaminants such as PFAS in drinking water</a:t>
            </a:r>
          </a:p>
          <a:p>
            <a:endParaRPr lang="en-US" dirty="0"/>
          </a:p>
          <a:p>
            <a:r>
              <a:rPr lang="en-US" dirty="0"/>
              <a:t>On 1 April the Environmental Protection Agency's (EPA) Science Advisory Board (SAB) announced two upcoming public meetings of its PFAS Review Panel. The two meetings, took place on 3 and 6 May, included a discussion on the analysis of cardiovascular disease risk reduction as a result of reduced PFOA and PFOS exposure in drinking water and a discussion on the proposed maximum contaminant level goal for PFOS in drinking water</a:t>
            </a:r>
          </a:p>
          <a:p>
            <a:endParaRPr lang="en-IE" dirty="0"/>
          </a:p>
        </p:txBody>
      </p:sp>
      <p:sp>
        <p:nvSpPr>
          <p:cNvPr id="5" name="Text Placeholder 4">
            <a:extLst>
              <a:ext uri="{FF2B5EF4-FFF2-40B4-BE49-F238E27FC236}">
                <a16:creationId xmlns:a16="http://schemas.microsoft.com/office/drawing/2014/main" id="{46E8B3C1-1F9B-021E-3000-1C20C50BC799}"/>
              </a:ext>
            </a:extLst>
          </p:cNvPr>
          <p:cNvSpPr>
            <a:spLocks noGrp="1"/>
          </p:cNvSpPr>
          <p:nvPr>
            <p:ph type="body" sz="quarter" idx="10"/>
          </p:nvPr>
        </p:nvSpPr>
        <p:spPr>
          <a:xfrm>
            <a:off x="1691258" y="6220315"/>
            <a:ext cx="5761062" cy="464743"/>
          </a:xfrm>
        </p:spPr>
        <p:txBody>
          <a:bodyPr/>
          <a:lstStyle/>
          <a:p>
            <a:r>
              <a:rPr lang="en-US" dirty="0"/>
              <a:t>Mark Neal/ Ralf Vogel, European Sealing Association</a:t>
            </a:r>
          </a:p>
          <a:p>
            <a:endParaRPr lang="en-IE" dirty="0"/>
          </a:p>
        </p:txBody>
      </p:sp>
      <p:sp>
        <p:nvSpPr>
          <p:cNvPr id="6" name="Text Placeholder 5">
            <a:extLst>
              <a:ext uri="{FF2B5EF4-FFF2-40B4-BE49-F238E27FC236}">
                <a16:creationId xmlns:a16="http://schemas.microsoft.com/office/drawing/2014/main" id="{47C42727-4C44-DDCE-7AAE-45AEE338FEB6}"/>
              </a:ext>
            </a:extLst>
          </p:cNvPr>
          <p:cNvSpPr>
            <a:spLocks noGrp="1"/>
          </p:cNvSpPr>
          <p:nvPr>
            <p:ph type="body" sz="quarter" idx="11"/>
          </p:nvPr>
        </p:nvSpPr>
        <p:spPr/>
        <p:txBody>
          <a:bodyPr/>
          <a:lstStyle/>
          <a:p>
            <a:endParaRPr lang="en-IE"/>
          </a:p>
        </p:txBody>
      </p:sp>
      <p:sp>
        <p:nvSpPr>
          <p:cNvPr id="7" name="Text Placeholder 6">
            <a:extLst>
              <a:ext uri="{FF2B5EF4-FFF2-40B4-BE49-F238E27FC236}">
                <a16:creationId xmlns:a16="http://schemas.microsoft.com/office/drawing/2014/main" id="{7D38D251-F20D-2F0F-7D76-92BA70CD3748}"/>
              </a:ext>
            </a:extLst>
          </p:cNvPr>
          <p:cNvSpPr>
            <a:spLocks noGrp="1"/>
          </p:cNvSpPr>
          <p:nvPr>
            <p:ph type="body" sz="quarter" idx="12"/>
          </p:nvPr>
        </p:nvSpPr>
        <p:spPr/>
        <p:txBody>
          <a:bodyPr/>
          <a:lstStyle/>
          <a:p>
            <a:r>
              <a:rPr lang="en-US" dirty="0"/>
              <a:t>PFAS Update Presentation</a:t>
            </a:r>
            <a:endParaRPr lang="en-IE" dirty="0"/>
          </a:p>
        </p:txBody>
      </p:sp>
    </p:spTree>
    <p:extLst>
      <p:ext uri="{BB962C8B-B14F-4D97-AF65-F5344CB8AC3E}">
        <p14:creationId xmlns:p14="http://schemas.microsoft.com/office/powerpoint/2010/main" val="520269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A5E89-C406-A84D-AA16-4B71BCB5AB54}"/>
              </a:ext>
            </a:extLst>
          </p:cNvPr>
          <p:cNvSpPr>
            <a:spLocks noGrp="1"/>
          </p:cNvSpPr>
          <p:nvPr>
            <p:ph type="title"/>
          </p:nvPr>
        </p:nvSpPr>
        <p:spPr/>
        <p:txBody>
          <a:bodyPr/>
          <a:lstStyle/>
          <a:p>
            <a:r>
              <a:rPr lang="en-US" dirty="0"/>
              <a:t>Future Work</a:t>
            </a:r>
            <a:endParaRPr lang="en-IE" dirty="0"/>
          </a:p>
        </p:txBody>
      </p:sp>
      <p:sp>
        <p:nvSpPr>
          <p:cNvPr id="3" name="Content Placeholder 2">
            <a:extLst>
              <a:ext uri="{FF2B5EF4-FFF2-40B4-BE49-F238E27FC236}">
                <a16:creationId xmlns:a16="http://schemas.microsoft.com/office/drawing/2014/main" id="{DD202B3A-604E-896C-C409-4B6E294BAA88}"/>
              </a:ext>
            </a:extLst>
          </p:cNvPr>
          <p:cNvSpPr>
            <a:spLocks noGrp="1"/>
          </p:cNvSpPr>
          <p:nvPr>
            <p:ph sz="half" idx="1"/>
          </p:nvPr>
        </p:nvSpPr>
        <p:spPr>
          <a:xfrm>
            <a:off x="467544" y="1600199"/>
            <a:ext cx="8064896" cy="4525963"/>
          </a:xfrm>
        </p:spPr>
        <p:txBody>
          <a:bodyPr>
            <a:normAutofit/>
          </a:bodyPr>
          <a:lstStyle/>
          <a:p>
            <a:r>
              <a:rPr lang="en-US" sz="2000" dirty="0"/>
              <a:t>Collaborate further with other trade </a:t>
            </a:r>
            <a:r>
              <a:rPr lang="en-US" sz="2000" dirty="0" err="1"/>
              <a:t>organisations</a:t>
            </a:r>
            <a:endParaRPr lang="en-US" sz="2000" dirty="0"/>
          </a:p>
          <a:p>
            <a:endParaRPr lang="en-US" sz="2000" dirty="0"/>
          </a:p>
          <a:p>
            <a:r>
              <a:rPr lang="en-US" sz="2000" dirty="0"/>
              <a:t>Publish opinion of ESA using different media</a:t>
            </a:r>
          </a:p>
          <a:p>
            <a:endParaRPr lang="en-US" sz="2000" dirty="0"/>
          </a:p>
          <a:p>
            <a:r>
              <a:rPr lang="en-US" sz="2000" dirty="0"/>
              <a:t>Lobby legislators in different EU member countries and in Brussels in cooperation with the Smiths Group</a:t>
            </a:r>
          </a:p>
          <a:p>
            <a:endParaRPr lang="en-US" sz="2000" dirty="0"/>
          </a:p>
          <a:p>
            <a:r>
              <a:rPr lang="en-US" sz="2000" dirty="0"/>
              <a:t>We need volunteers to present </a:t>
            </a:r>
            <a:r>
              <a:rPr lang="en-US" sz="2000"/>
              <a:t>case studies </a:t>
            </a:r>
            <a:r>
              <a:rPr lang="en-US" sz="2000" dirty="0"/>
              <a:t>to CEFIC and the EU in September</a:t>
            </a:r>
          </a:p>
          <a:p>
            <a:endParaRPr lang="en-IE" dirty="0"/>
          </a:p>
        </p:txBody>
      </p:sp>
      <p:sp>
        <p:nvSpPr>
          <p:cNvPr id="5" name="Text Placeholder 4">
            <a:extLst>
              <a:ext uri="{FF2B5EF4-FFF2-40B4-BE49-F238E27FC236}">
                <a16:creationId xmlns:a16="http://schemas.microsoft.com/office/drawing/2014/main" id="{3C0B8B53-6989-F9AB-A916-6C8A4C075714}"/>
              </a:ext>
            </a:extLst>
          </p:cNvPr>
          <p:cNvSpPr>
            <a:spLocks noGrp="1"/>
          </p:cNvSpPr>
          <p:nvPr>
            <p:ph type="body" sz="quarter" idx="10"/>
          </p:nvPr>
        </p:nvSpPr>
        <p:spPr>
          <a:xfrm>
            <a:off x="1691258" y="6220315"/>
            <a:ext cx="5761062" cy="464743"/>
          </a:xfrm>
        </p:spPr>
        <p:txBody>
          <a:bodyPr/>
          <a:lstStyle/>
          <a:p>
            <a:r>
              <a:rPr lang="en-US" dirty="0"/>
              <a:t>Mark Neal/ Ralf Vogel, European Sealing Association</a:t>
            </a:r>
          </a:p>
          <a:p>
            <a:endParaRPr lang="en-IE" dirty="0"/>
          </a:p>
        </p:txBody>
      </p:sp>
      <p:sp>
        <p:nvSpPr>
          <p:cNvPr id="6" name="Text Placeholder 5">
            <a:extLst>
              <a:ext uri="{FF2B5EF4-FFF2-40B4-BE49-F238E27FC236}">
                <a16:creationId xmlns:a16="http://schemas.microsoft.com/office/drawing/2014/main" id="{66D90C60-E3C9-6261-D95F-73A98080414D}"/>
              </a:ext>
            </a:extLst>
          </p:cNvPr>
          <p:cNvSpPr>
            <a:spLocks noGrp="1"/>
          </p:cNvSpPr>
          <p:nvPr>
            <p:ph type="body" sz="quarter" idx="11"/>
          </p:nvPr>
        </p:nvSpPr>
        <p:spPr/>
        <p:txBody>
          <a:bodyPr/>
          <a:lstStyle/>
          <a:p>
            <a:endParaRPr lang="en-IE"/>
          </a:p>
        </p:txBody>
      </p:sp>
      <p:sp>
        <p:nvSpPr>
          <p:cNvPr id="7" name="Text Placeholder 6">
            <a:extLst>
              <a:ext uri="{FF2B5EF4-FFF2-40B4-BE49-F238E27FC236}">
                <a16:creationId xmlns:a16="http://schemas.microsoft.com/office/drawing/2014/main" id="{95515AF3-2469-6011-A488-251754192622}"/>
              </a:ext>
            </a:extLst>
          </p:cNvPr>
          <p:cNvSpPr>
            <a:spLocks noGrp="1"/>
          </p:cNvSpPr>
          <p:nvPr>
            <p:ph type="body" sz="quarter" idx="12"/>
          </p:nvPr>
        </p:nvSpPr>
        <p:spPr/>
        <p:txBody>
          <a:bodyPr/>
          <a:lstStyle/>
          <a:p>
            <a:r>
              <a:rPr lang="en-US" dirty="0"/>
              <a:t>PFAS Update Presentation</a:t>
            </a:r>
            <a:endParaRPr lang="en-IE" dirty="0"/>
          </a:p>
        </p:txBody>
      </p:sp>
    </p:spTree>
    <p:extLst>
      <p:ext uri="{BB962C8B-B14F-4D97-AF65-F5344CB8AC3E}">
        <p14:creationId xmlns:p14="http://schemas.microsoft.com/office/powerpoint/2010/main" val="2910416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0040" y="1988841"/>
            <a:ext cx="8060432" cy="3168351"/>
          </a:xfrm>
        </p:spPr>
        <p:txBody>
          <a:bodyPr>
            <a:normAutofit/>
          </a:bodyPr>
          <a:lstStyle/>
          <a:p>
            <a:pPr>
              <a:lnSpc>
                <a:spcPct val="100000"/>
              </a:lnSpc>
            </a:pPr>
            <a:r>
              <a:rPr lang="en-US" dirty="0"/>
              <a:t>THANK YOU</a:t>
            </a:r>
            <a:br>
              <a:rPr lang="en-US" dirty="0"/>
            </a:br>
            <a:br>
              <a:rPr lang="sl-SI" dirty="0"/>
            </a:br>
            <a:r>
              <a:rPr lang="en-US" sz="2700" dirty="0">
                <a:solidFill>
                  <a:srgbClr val="2F3336"/>
                </a:solidFill>
              </a:rPr>
              <a:t>Anybody who has further information on PFAS and/ or legislative developments please contact Mark or Ralf</a:t>
            </a:r>
            <a:br>
              <a:rPr lang="en-US" sz="2700" dirty="0">
                <a:solidFill>
                  <a:srgbClr val="2F3336"/>
                </a:solidFill>
              </a:rPr>
            </a:br>
            <a:endParaRPr lang="en-US" sz="2700" b="0" dirty="0">
              <a:solidFill>
                <a:schemeClr val="tx1"/>
              </a:solidFill>
            </a:endParaRPr>
          </a:p>
        </p:txBody>
      </p:sp>
      <p:sp>
        <p:nvSpPr>
          <p:cNvPr id="4" name="TextBox 3"/>
          <p:cNvSpPr txBox="1"/>
          <p:nvPr/>
        </p:nvSpPr>
        <p:spPr>
          <a:xfrm>
            <a:off x="971600" y="5229200"/>
            <a:ext cx="7488832" cy="861774"/>
          </a:xfrm>
          <a:prstGeom prst="rect">
            <a:avLst/>
          </a:prstGeom>
          <a:noFill/>
        </p:spPr>
        <p:txBody>
          <a:bodyPr wrap="square" rtlCol="0">
            <a:spAutoFit/>
          </a:bodyPr>
          <a:lstStyle/>
          <a:p>
            <a:pPr algn="just"/>
            <a:r>
              <a:rPr lang="en-GB" sz="1000" b="1" dirty="0">
                <a:solidFill>
                  <a:srgbClr val="224498"/>
                </a:solidFill>
              </a:rPr>
              <a:t>European Sealing Association</a:t>
            </a:r>
          </a:p>
          <a:p>
            <a:pPr algn="just"/>
            <a:r>
              <a:rPr lang="en-GB" sz="1000" dirty="0">
                <a:solidFill>
                  <a:srgbClr val="224498"/>
                </a:solidFill>
              </a:rPr>
              <a:t>310, Route de la </a:t>
            </a:r>
            <a:r>
              <a:rPr lang="en-GB" sz="1000" dirty="0" err="1">
                <a:solidFill>
                  <a:srgbClr val="224498"/>
                </a:solidFill>
              </a:rPr>
              <a:t>Plagne</a:t>
            </a:r>
            <a:r>
              <a:rPr lang="en-GB" sz="1000" dirty="0">
                <a:solidFill>
                  <a:srgbClr val="224498"/>
                </a:solidFill>
              </a:rPr>
              <a:t>,</a:t>
            </a:r>
          </a:p>
          <a:p>
            <a:pPr algn="just"/>
            <a:r>
              <a:rPr lang="en-GB" sz="1000" dirty="0" err="1">
                <a:solidFill>
                  <a:srgbClr val="224498"/>
                </a:solidFill>
              </a:rPr>
              <a:t>Morzine</a:t>
            </a:r>
            <a:r>
              <a:rPr lang="en-GB" sz="1000" dirty="0">
                <a:solidFill>
                  <a:srgbClr val="224498"/>
                </a:solidFill>
              </a:rPr>
              <a:t>, France, 74110</a:t>
            </a:r>
          </a:p>
          <a:p>
            <a:pPr algn="just"/>
            <a:r>
              <a:rPr lang="en-GB" sz="1000" dirty="0">
                <a:solidFill>
                  <a:srgbClr val="224498"/>
                </a:solidFill>
              </a:rPr>
              <a:t>+33 (0)6 31 94 16 00</a:t>
            </a:r>
          </a:p>
          <a:p>
            <a:pPr algn="just"/>
            <a:r>
              <a:rPr lang="en-GB" sz="1000" dirty="0">
                <a:solidFill>
                  <a:srgbClr val="224498"/>
                </a:solidFill>
              </a:rPr>
              <a:t>europeansealing.com</a:t>
            </a:r>
          </a:p>
        </p:txBody>
      </p:sp>
    </p:spTree>
    <p:extLst>
      <p:ext uri="{BB962C8B-B14F-4D97-AF65-F5344CB8AC3E}">
        <p14:creationId xmlns:p14="http://schemas.microsoft.com/office/powerpoint/2010/main" val="1733041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PFAS Background</a:t>
            </a:r>
          </a:p>
        </p:txBody>
      </p:sp>
      <p:sp>
        <p:nvSpPr>
          <p:cNvPr id="4" name="Text Placeholder 3"/>
          <p:cNvSpPr>
            <a:spLocks noGrp="1"/>
          </p:cNvSpPr>
          <p:nvPr>
            <p:ph type="body" sz="quarter" idx="10"/>
          </p:nvPr>
        </p:nvSpPr>
        <p:spPr/>
        <p:txBody>
          <a:bodyPr/>
          <a:lstStyle/>
          <a:p>
            <a:r>
              <a:rPr lang="en-US" dirty="0"/>
              <a:t>Mark Neal/ Ralf Vogel</a:t>
            </a:r>
            <a:r>
              <a:rPr lang="sl-SI" dirty="0"/>
              <a:t>, European Sealing Association</a:t>
            </a:r>
            <a:endParaRPr lang="en-US" dirty="0"/>
          </a:p>
        </p:txBody>
      </p:sp>
      <p:sp>
        <p:nvSpPr>
          <p:cNvPr id="5" name="Text Placeholder 4"/>
          <p:cNvSpPr>
            <a:spLocks noGrp="1"/>
          </p:cNvSpPr>
          <p:nvPr>
            <p:ph type="body" sz="quarter" idx="11"/>
          </p:nvPr>
        </p:nvSpPr>
        <p:spPr/>
        <p:txBody>
          <a:bodyPr>
            <a:normAutofit fontScale="92500" lnSpcReduction="20000"/>
          </a:bodyPr>
          <a:lstStyle/>
          <a:p>
            <a:endParaRPr lang="en-US"/>
          </a:p>
        </p:txBody>
      </p:sp>
      <p:sp>
        <p:nvSpPr>
          <p:cNvPr id="6" name="Text Placeholder 5"/>
          <p:cNvSpPr>
            <a:spLocks noGrp="1"/>
          </p:cNvSpPr>
          <p:nvPr>
            <p:ph type="body" sz="quarter" idx="12"/>
          </p:nvPr>
        </p:nvSpPr>
        <p:spPr/>
        <p:txBody>
          <a:bodyPr/>
          <a:lstStyle/>
          <a:p>
            <a:endParaRPr lang="en-US" dirty="0"/>
          </a:p>
        </p:txBody>
      </p:sp>
      <p:sp>
        <p:nvSpPr>
          <p:cNvPr id="17" name="Označba mesta vsebine 16"/>
          <p:cNvSpPr>
            <a:spLocks noGrp="1"/>
          </p:cNvSpPr>
          <p:nvPr>
            <p:ph idx="1"/>
          </p:nvPr>
        </p:nvSpPr>
        <p:spPr/>
        <p:txBody>
          <a:bodyPr>
            <a:normAutofit fontScale="47500" lnSpcReduction="20000"/>
          </a:bodyPr>
          <a:lstStyle/>
          <a:p>
            <a:r>
              <a:rPr lang="en-US" dirty="0"/>
              <a:t>Based </a:t>
            </a:r>
            <a:r>
              <a:rPr lang="en-US" sz="3400" dirty="0"/>
              <a:t>on</a:t>
            </a:r>
            <a:r>
              <a:rPr lang="en-US" dirty="0"/>
              <a:t> Chemical Strategy the EU will phase out the use of PFAS in Europe, unless certain uses are proven essential to society. A group of countries (Germany, the Netherlands, </a:t>
            </a:r>
            <a:r>
              <a:rPr lang="en-US"/>
              <a:t>Denmark, Sweden </a:t>
            </a:r>
            <a:r>
              <a:rPr lang="en-US" dirty="0"/>
              <a:t>and Norway) have started a restriction project on PFAS chemicals including fluoropolymers. A consultation to gather evidence on the use, alternatives, emissions, and cost for replacement ran until 17 October 2021. ESA submitted feedback</a:t>
            </a:r>
          </a:p>
          <a:p>
            <a:endParaRPr lang="en-US" dirty="0"/>
          </a:p>
          <a:p>
            <a:r>
              <a:rPr lang="en-US" dirty="0"/>
              <a:t>In 2022 the five countries will make their restriction proposal to the European Chemical Agency (ECHA). ECHA will then launch a public consultation plus two internal reviews in its committee structure (RAC and SEAC). ECHA will then come forward with an opinion to the European Commission who then drafts a proposal, expected for 2024. A decision may not come into force however until 2025</a:t>
            </a:r>
          </a:p>
          <a:p>
            <a:pPr marL="0" indent="0">
              <a:buNone/>
            </a:pPr>
            <a:r>
              <a:rPr lang="en-US" dirty="0"/>
              <a:t> </a:t>
            </a:r>
          </a:p>
          <a:p>
            <a:r>
              <a:rPr lang="en-US" dirty="0"/>
              <a:t>An outright ban on PFAS will have a significant impact on products including sealing devices. It will be important to promote essential use cases to ensure ESA members’ products are exempt. According to CEFIC, almost 100 use cases for PFAS were missed by the member states, which suggests more research is needed in the use of PFAS before a restriction can take</a:t>
            </a:r>
          </a:p>
          <a:p>
            <a:endParaRPr lang="sl-SI" dirty="0"/>
          </a:p>
        </p:txBody>
      </p:sp>
    </p:spTree>
    <p:extLst>
      <p:ext uri="{BB962C8B-B14F-4D97-AF65-F5344CB8AC3E}">
        <p14:creationId xmlns:p14="http://schemas.microsoft.com/office/powerpoint/2010/main" val="2550307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Aims of the ESA</a:t>
            </a:r>
          </a:p>
        </p:txBody>
      </p:sp>
      <p:sp>
        <p:nvSpPr>
          <p:cNvPr id="3" name="Content Placeholder 2"/>
          <p:cNvSpPr>
            <a:spLocks noGrp="1"/>
          </p:cNvSpPr>
          <p:nvPr>
            <p:ph idx="1"/>
          </p:nvPr>
        </p:nvSpPr>
        <p:spPr/>
        <p:txBody>
          <a:bodyPr>
            <a:normAutofit/>
          </a:bodyPr>
          <a:lstStyle/>
          <a:p>
            <a:pPr marL="285750" indent="-285750">
              <a:buClr>
                <a:srgbClr val="224498"/>
              </a:buClr>
              <a:buFont typeface="Arial" panose="020B0604020202020204" pitchFamily="34" charset="0"/>
              <a:buChar char="•"/>
            </a:pPr>
            <a:r>
              <a:rPr lang="en-US" sz="1600" dirty="0"/>
              <a:t>Get PTFE and other fluoropolymers as well as </a:t>
            </a:r>
            <a:r>
              <a:rPr lang="en-US" sz="1600" dirty="0" err="1"/>
              <a:t>fluoroelastomers</a:t>
            </a:r>
            <a:r>
              <a:rPr lang="en-US" sz="1600" dirty="0"/>
              <a:t> </a:t>
            </a:r>
            <a:r>
              <a:rPr lang="en-US" sz="1600" dirty="0" err="1"/>
              <a:t>recognised</a:t>
            </a:r>
            <a:r>
              <a:rPr lang="en-US" sz="1600" dirty="0"/>
              <a:t> as chemicals of less concern/essential use</a:t>
            </a:r>
          </a:p>
          <a:p>
            <a:pPr marL="285750" indent="-285750">
              <a:buClr>
                <a:srgbClr val="224498"/>
              </a:buClr>
              <a:buFont typeface="Arial" panose="020B0604020202020204" pitchFamily="34" charset="0"/>
              <a:buChar char="•"/>
            </a:pPr>
            <a:endParaRPr lang="en-US" sz="1600" dirty="0"/>
          </a:p>
          <a:p>
            <a:pPr marL="285750" indent="-285750">
              <a:buClr>
                <a:srgbClr val="224498"/>
              </a:buClr>
              <a:buFont typeface="Arial" panose="020B0604020202020204" pitchFamily="34" charset="0"/>
              <a:buChar char="•"/>
            </a:pPr>
            <a:r>
              <a:rPr lang="en-US" sz="1600" dirty="0"/>
              <a:t>Inform and lobby EU regulators in the interest of the sealing industry</a:t>
            </a:r>
          </a:p>
          <a:p>
            <a:pPr marL="285750" indent="-285750">
              <a:buClr>
                <a:srgbClr val="224498"/>
              </a:buClr>
              <a:buFont typeface="Arial" panose="020B0604020202020204" pitchFamily="34" charset="0"/>
              <a:buChar char="•"/>
            </a:pPr>
            <a:endParaRPr lang="en-US" sz="1600" dirty="0"/>
          </a:p>
          <a:p>
            <a:pPr marL="285750" indent="-285750">
              <a:buClr>
                <a:srgbClr val="224498"/>
              </a:buClr>
              <a:buFont typeface="Arial" panose="020B0604020202020204" pitchFamily="34" charset="0"/>
              <a:buChar char="•"/>
            </a:pPr>
            <a:r>
              <a:rPr lang="en-US" sz="1600" dirty="0"/>
              <a:t>Collect information about PFAS and make it available for all members </a:t>
            </a:r>
          </a:p>
          <a:p>
            <a:pPr marL="285750" indent="-285750">
              <a:buClr>
                <a:srgbClr val="224498"/>
              </a:buClr>
              <a:buFont typeface="Arial" panose="020B0604020202020204" pitchFamily="34" charset="0"/>
              <a:buChar char="•"/>
            </a:pPr>
            <a:endParaRPr lang="en-US" sz="1600" dirty="0"/>
          </a:p>
          <a:p>
            <a:pPr marL="285750" indent="-285750">
              <a:buClr>
                <a:srgbClr val="224498"/>
              </a:buClr>
              <a:buFont typeface="Arial" panose="020B0604020202020204" pitchFamily="34" charset="0"/>
              <a:buChar char="•"/>
            </a:pPr>
            <a:r>
              <a:rPr lang="en-US" sz="1600" dirty="0"/>
              <a:t>Cooperate with other trade </a:t>
            </a:r>
            <a:r>
              <a:rPr lang="en-US" sz="1600" dirty="0" err="1"/>
              <a:t>organisations</a:t>
            </a:r>
            <a:r>
              <a:rPr lang="en-US" sz="1600" dirty="0"/>
              <a:t> with similar interests</a:t>
            </a:r>
          </a:p>
          <a:p>
            <a:endParaRPr lang="en-US" dirty="0"/>
          </a:p>
        </p:txBody>
      </p:sp>
      <p:sp>
        <p:nvSpPr>
          <p:cNvPr id="4" name="Text Placeholder 3"/>
          <p:cNvSpPr>
            <a:spLocks noGrp="1"/>
          </p:cNvSpPr>
          <p:nvPr>
            <p:ph type="body" sz="quarter" idx="10"/>
          </p:nvPr>
        </p:nvSpPr>
        <p:spPr>
          <a:xfrm>
            <a:off x="1619672" y="6220314"/>
            <a:ext cx="5761062" cy="261610"/>
          </a:xfrm>
        </p:spPr>
        <p:txBody>
          <a:bodyPr/>
          <a:lstStyle/>
          <a:p>
            <a:r>
              <a:rPr lang="en-US" dirty="0"/>
              <a:t>Mark Neal/ Ralf Vogel</a:t>
            </a:r>
            <a:r>
              <a:rPr lang="sl-SI" dirty="0"/>
              <a:t>, European Sealing Association</a:t>
            </a:r>
            <a:endParaRPr lang="en-US" dirty="0"/>
          </a:p>
        </p:txBody>
      </p:sp>
      <p:sp>
        <p:nvSpPr>
          <p:cNvPr id="5" name="Text Placeholder 4"/>
          <p:cNvSpPr>
            <a:spLocks noGrp="1"/>
          </p:cNvSpPr>
          <p:nvPr>
            <p:ph type="body" sz="quarter" idx="11"/>
          </p:nvPr>
        </p:nvSpPr>
        <p:spPr/>
        <p:txBody>
          <a:bodyPr>
            <a:normAutofit lnSpcReduction="10000"/>
          </a:bodyPr>
          <a:lstStyle/>
          <a:p>
            <a:endParaRPr lang="en-US"/>
          </a:p>
        </p:txBody>
      </p:sp>
      <p:sp>
        <p:nvSpPr>
          <p:cNvPr id="6" name="Text Placeholder 5"/>
          <p:cNvSpPr>
            <a:spLocks noGrp="1"/>
          </p:cNvSpPr>
          <p:nvPr>
            <p:ph type="body" sz="quarter" idx="12"/>
          </p:nvPr>
        </p:nvSpPr>
        <p:spPr/>
        <p:txBody>
          <a:bodyPr/>
          <a:lstStyle/>
          <a:p>
            <a:r>
              <a:rPr lang="en-US" dirty="0"/>
              <a:t>PFAS Update Presentation</a:t>
            </a:r>
          </a:p>
        </p:txBody>
      </p:sp>
    </p:spTree>
    <p:extLst>
      <p:ext uri="{BB962C8B-B14F-4D97-AF65-F5344CB8AC3E}">
        <p14:creationId xmlns:p14="http://schemas.microsoft.com/office/powerpoint/2010/main" val="1161880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to Date</a:t>
            </a:r>
          </a:p>
        </p:txBody>
      </p:sp>
      <p:sp>
        <p:nvSpPr>
          <p:cNvPr id="3" name="Text Placeholder 2"/>
          <p:cNvSpPr>
            <a:spLocks noGrp="1"/>
          </p:cNvSpPr>
          <p:nvPr>
            <p:ph type="body" sz="quarter" idx="4294967295"/>
          </p:nvPr>
        </p:nvSpPr>
        <p:spPr>
          <a:xfrm>
            <a:off x="1691258" y="6220315"/>
            <a:ext cx="5761062" cy="261610"/>
          </a:xfrm>
        </p:spPr>
        <p:txBody>
          <a:bodyPr>
            <a:normAutofit/>
          </a:bodyPr>
          <a:lstStyle/>
          <a:p>
            <a:pPr marL="0" indent="0">
              <a:buNone/>
            </a:pPr>
            <a:r>
              <a:rPr lang="en-US" sz="1100" dirty="0">
                <a:solidFill>
                  <a:schemeClr val="tx1">
                    <a:lumMod val="50000"/>
                    <a:lumOff val="50000"/>
                  </a:schemeClr>
                </a:solidFill>
              </a:rPr>
              <a:t>Mark Neal/ Ralf Vogel</a:t>
            </a:r>
            <a:r>
              <a:rPr lang="sl-SI" sz="1100" dirty="0">
                <a:solidFill>
                  <a:schemeClr val="tx1">
                    <a:lumMod val="50000"/>
                    <a:lumOff val="50000"/>
                  </a:schemeClr>
                </a:solidFill>
              </a:rPr>
              <a:t>, European Sealing Association</a:t>
            </a:r>
            <a:endParaRPr lang="en-US" sz="1100" dirty="0">
              <a:solidFill>
                <a:schemeClr val="tx1">
                  <a:lumMod val="50000"/>
                  <a:lumOff val="50000"/>
                </a:schemeClr>
              </a:solidFill>
            </a:endParaRPr>
          </a:p>
        </p:txBody>
      </p:sp>
      <p:sp>
        <p:nvSpPr>
          <p:cNvPr id="4" name="Text Placeholder 3"/>
          <p:cNvSpPr>
            <a:spLocks noGrp="1"/>
          </p:cNvSpPr>
          <p:nvPr>
            <p:ph type="body" sz="quarter" idx="11"/>
          </p:nvPr>
        </p:nvSpPr>
        <p:spPr/>
        <p:txBody>
          <a:bodyPr>
            <a:normAutofit lnSpcReduction="10000"/>
          </a:bodyPr>
          <a:lstStyle/>
          <a:p>
            <a:endParaRPr lang="en-US"/>
          </a:p>
        </p:txBody>
      </p:sp>
      <p:sp>
        <p:nvSpPr>
          <p:cNvPr id="5" name="Text Placeholder 4"/>
          <p:cNvSpPr>
            <a:spLocks noGrp="1"/>
          </p:cNvSpPr>
          <p:nvPr>
            <p:ph type="body" sz="quarter" idx="12"/>
          </p:nvPr>
        </p:nvSpPr>
        <p:spPr/>
        <p:txBody>
          <a:bodyPr/>
          <a:lstStyle/>
          <a:p>
            <a:r>
              <a:rPr lang="en-US" dirty="0"/>
              <a:t>PFAS Update Presentation</a:t>
            </a:r>
          </a:p>
        </p:txBody>
      </p:sp>
      <p:sp>
        <p:nvSpPr>
          <p:cNvPr id="6" name="Content Placeholder 2">
            <a:extLst>
              <a:ext uri="{FF2B5EF4-FFF2-40B4-BE49-F238E27FC236}">
                <a16:creationId xmlns:a16="http://schemas.microsoft.com/office/drawing/2014/main" id="{0B8615FB-9045-3AE4-D2EC-D29E218239B3}"/>
              </a:ext>
            </a:extLst>
          </p:cNvPr>
          <p:cNvSpPr txBox="1">
            <a:spLocks/>
          </p:cNvSpPr>
          <p:nvPr/>
        </p:nvSpPr>
        <p:spPr>
          <a:xfrm>
            <a:off x="456432" y="1844824"/>
            <a:ext cx="8219256" cy="4237931"/>
          </a:xfrm>
          <a:prstGeom prst="rect">
            <a:avLst/>
          </a:prstGeom>
        </p:spPr>
        <p:txBody>
          <a:bodyPr>
            <a:normAutofit/>
          </a:bodyPr>
          <a:lstStyle>
            <a:lvl1pPr marL="342900" indent="-342900" algn="l" defTabSz="914400" rtl="0" eaLnBrk="1" latinLnBrk="0" hangingPunct="1">
              <a:spcBef>
                <a:spcPct val="20000"/>
              </a:spcBef>
              <a:buClr>
                <a:srgbClr val="224498"/>
              </a:buClr>
              <a:buFont typeface="Arial" panose="020B0604020202020204"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Clr>
                <a:srgbClr val="224498"/>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224498"/>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224498"/>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224498"/>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r>
              <a:rPr lang="en-US" sz="1600" dirty="0"/>
              <a:t>ESA established a PFAS Taskforce Group including members from all Divisions</a:t>
            </a:r>
          </a:p>
          <a:p>
            <a:pPr marL="285750" indent="-285750"/>
            <a:endParaRPr lang="en-US" sz="1600" dirty="0"/>
          </a:p>
          <a:p>
            <a:pPr marL="285750" indent="-285750"/>
            <a:r>
              <a:rPr lang="en-US" sz="1600" dirty="0"/>
              <a:t>ESA is linking with other concerned trade </a:t>
            </a:r>
            <a:r>
              <a:rPr lang="en-US" sz="1600" dirty="0" err="1"/>
              <a:t>organisations</a:t>
            </a:r>
            <a:r>
              <a:rPr lang="en-US" sz="1600" dirty="0"/>
              <a:t> (CEFIC, Plastics Europe, BPMA, VDMA, FSA)</a:t>
            </a:r>
          </a:p>
          <a:p>
            <a:pPr marL="285750" indent="-285750"/>
            <a:endParaRPr lang="en-US" sz="1600" dirty="0"/>
          </a:p>
          <a:p>
            <a:pPr marL="285750" indent="-285750"/>
            <a:r>
              <a:rPr lang="en-US" sz="1600" dirty="0"/>
              <a:t>A new ESA position statement was issued in March</a:t>
            </a:r>
          </a:p>
          <a:p>
            <a:pPr marL="285750" indent="-285750"/>
            <a:endParaRPr lang="en-US" sz="1600" dirty="0"/>
          </a:p>
          <a:p>
            <a:pPr marL="285750" indent="-285750"/>
            <a:r>
              <a:rPr lang="en-US" sz="1600" dirty="0"/>
              <a:t>A PFAS article by the ESA will be published in this month’s Valve World magazine</a:t>
            </a:r>
          </a:p>
          <a:p>
            <a:pPr marL="285750" indent="-285750"/>
            <a:endParaRPr lang="en-US" sz="1600" dirty="0"/>
          </a:p>
          <a:p>
            <a:pPr marL="285750" indent="-285750"/>
            <a:r>
              <a:rPr lang="en-US" sz="1600" dirty="0"/>
              <a:t>ESA participated in EU and UK consultations regarding PFAS and REACH</a:t>
            </a:r>
          </a:p>
          <a:p>
            <a:endParaRPr lang="en-US" dirty="0"/>
          </a:p>
        </p:txBody>
      </p:sp>
    </p:spTree>
    <p:extLst>
      <p:ext uri="{BB962C8B-B14F-4D97-AF65-F5344CB8AC3E}">
        <p14:creationId xmlns:p14="http://schemas.microsoft.com/office/powerpoint/2010/main" val="2970658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ESA PFAS Position Statement</a:t>
            </a:r>
          </a:p>
        </p:txBody>
      </p:sp>
      <p:sp>
        <p:nvSpPr>
          <p:cNvPr id="5" name="Text Placeholder 4"/>
          <p:cNvSpPr>
            <a:spLocks noGrp="1"/>
          </p:cNvSpPr>
          <p:nvPr>
            <p:ph type="body" sz="quarter" idx="10"/>
          </p:nvPr>
        </p:nvSpPr>
        <p:spPr>
          <a:xfrm>
            <a:off x="1691258" y="6220315"/>
            <a:ext cx="5761062" cy="261610"/>
          </a:xfrm>
        </p:spPr>
        <p:txBody>
          <a:bodyPr/>
          <a:lstStyle/>
          <a:p>
            <a:r>
              <a:rPr lang="en-US" dirty="0"/>
              <a:t>Mark Neal/ Ralf Vogel</a:t>
            </a:r>
            <a:r>
              <a:rPr lang="sl-SI" dirty="0"/>
              <a:t>, European Sealing Association</a:t>
            </a:r>
            <a:endParaRPr lang="en-US" dirty="0"/>
          </a:p>
        </p:txBody>
      </p:sp>
      <p:sp>
        <p:nvSpPr>
          <p:cNvPr id="6" name="Text Placeholder 5"/>
          <p:cNvSpPr>
            <a:spLocks noGrp="1"/>
          </p:cNvSpPr>
          <p:nvPr>
            <p:ph type="body" sz="quarter" idx="11"/>
          </p:nvPr>
        </p:nvSpPr>
        <p:spPr/>
        <p:txBody>
          <a:bodyPr>
            <a:normAutofit lnSpcReduction="10000"/>
          </a:bodyPr>
          <a:lstStyle/>
          <a:p>
            <a:endParaRPr lang="en-US"/>
          </a:p>
        </p:txBody>
      </p:sp>
      <p:sp>
        <p:nvSpPr>
          <p:cNvPr id="7" name="Text Placeholder 6"/>
          <p:cNvSpPr>
            <a:spLocks noGrp="1"/>
          </p:cNvSpPr>
          <p:nvPr>
            <p:ph type="body" sz="quarter" idx="12"/>
          </p:nvPr>
        </p:nvSpPr>
        <p:spPr/>
        <p:txBody>
          <a:bodyPr/>
          <a:lstStyle/>
          <a:p>
            <a:r>
              <a:rPr lang="en-US" dirty="0"/>
              <a:t>PFAS Update Presentation</a:t>
            </a:r>
          </a:p>
        </p:txBody>
      </p:sp>
      <p:sp>
        <p:nvSpPr>
          <p:cNvPr id="8" name="TextBox 7">
            <a:extLst>
              <a:ext uri="{FF2B5EF4-FFF2-40B4-BE49-F238E27FC236}">
                <a16:creationId xmlns:a16="http://schemas.microsoft.com/office/drawing/2014/main" id="{EF8BFBBA-0953-6B8B-4611-83F672521240}"/>
              </a:ext>
            </a:extLst>
          </p:cNvPr>
          <p:cNvSpPr txBox="1"/>
          <p:nvPr/>
        </p:nvSpPr>
        <p:spPr>
          <a:xfrm rot="16200000">
            <a:off x="1294763" y="894494"/>
            <a:ext cx="3170099" cy="4680519"/>
          </a:xfrm>
          <a:prstGeom prst="rect">
            <a:avLst/>
          </a:prstGeom>
          <a:noFill/>
        </p:spPr>
        <p:txBody>
          <a:bodyPr vert="eaVert" wrap="square" rtlCol="0">
            <a:spAutoFit/>
          </a:bodyPr>
          <a:lstStyle/>
          <a:p>
            <a:pPr marL="342900" indent="-342900">
              <a:buClr>
                <a:srgbClr val="4472C4"/>
              </a:buClr>
              <a:buFont typeface="Arial" panose="020B0604020202020204" pitchFamily="34" charset="0"/>
              <a:buChar char="•"/>
            </a:pPr>
            <a:r>
              <a:rPr lang="en-US" sz="1600" dirty="0">
                <a:solidFill>
                  <a:srgbClr val="2F3336"/>
                </a:solidFill>
                <a:latin typeface="Arial Body"/>
              </a:rPr>
              <a:t>A new extensive ESA PFAS position statement was created by Mike Eason and Jean-Luc </a:t>
            </a:r>
            <a:r>
              <a:rPr lang="en-US" sz="1600" dirty="0" err="1">
                <a:solidFill>
                  <a:srgbClr val="2F3336"/>
                </a:solidFill>
                <a:latin typeface="Arial Body"/>
              </a:rPr>
              <a:t>Matoux</a:t>
            </a:r>
            <a:r>
              <a:rPr lang="en-US" sz="1600" dirty="0">
                <a:solidFill>
                  <a:srgbClr val="2F3336"/>
                </a:solidFill>
                <a:latin typeface="Arial Body"/>
              </a:rPr>
              <a:t> including case studies </a:t>
            </a:r>
          </a:p>
          <a:p>
            <a:pPr marL="342900" indent="-342900">
              <a:buClr>
                <a:srgbClr val="4472C4"/>
              </a:buClr>
              <a:buFont typeface="Arial" panose="020B0604020202020204" pitchFamily="34" charset="0"/>
              <a:buChar char="•"/>
            </a:pPr>
            <a:endParaRPr lang="en-US" sz="1600" dirty="0">
              <a:solidFill>
                <a:srgbClr val="2F3336"/>
              </a:solidFill>
              <a:latin typeface="Arial Body"/>
            </a:endParaRPr>
          </a:p>
          <a:p>
            <a:pPr marL="342900" indent="-342900">
              <a:buClr>
                <a:srgbClr val="4472C4"/>
              </a:buClr>
              <a:buFont typeface="Arial" panose="020B0604020202020204" pitchFamily="34" charset="0"/>
              <a:buChar char="•"/>
            </a:pPr>
            <a:r>
              <a:rPr lang="en-US" sz="1600" dirty="0">
                <a:solidFill>
                  <a:srgbClr val="2F3336"/>
                </a:solidFill>
                <a:latin typeface="Arial Body"/>
              </a:rPr>
              <a:t>It replaced the old statement from July 2020 and has been published on the ESA website</a:t>
            </a:r>
          </a:p>
          <a:p>
            <a:pPr marL="342900" indent="-342900">
              <a:buClr>
                <a:srgbClr val="4472C4"/>
              </a:buClr>
              <a:buFont typeface="Arial" panose="020B0604020202020204" pitchFamily="34" charset="0"/>
              <a:buChar char="•"/>
            </a:pPr>
            <a:endParaRPr lang="en-US" sz="1600" dirty="0">
              <a:solidFill>
                <a:srgbClr val="2F3336"/>
              </a:solidFill>
              <a:latin typeface="Arial Body"/>
            </a:endParaRPr>
          </a:p>
          <a:p>
            <a:pPr marL="342900" indent="-342900">
              <a:buClr>
                <a:srgbClr val="4472C4"/>
              </a:buClr>
              <a:buFont typeface="Arial" panose="020B0604020202020204" pitchFamily="34" charset="0"/>
              <a:buChar char="•"/>
            </a:pPr>
            <a:r>
              <a:rPr lang="en-US" sz="1600" dirty="0">
                <a:solidFill>
                  <a:srgbClr val="2F3336"/>
                </a:solidFill>
                <a:latin typeface="Arial Body"/>
                <a:hlinkClick r:id="rId2">
                  <a:extLst>
                    <a:ext uri="{A12FA001-AC4F-418D-AE19-62706E023703}">
                      <ahyp:hlinkClr xmlns:ahyp="http://schemas.microsoft.com/office/drawing/2018/hyperlinkcolor" val="tx"/>
                    </a:ext>
                  </a:extLst>
                </a:hlinkClick>
              </a:rPr>
              <a:t>https://www.esaknowledgebase.com/wp-content/uploads/2022/03/ESA-Position-Statement-on-proposed-PFAS-regulation-March-2022-1.pdf</a:t>
            </a:r>
            <a:endParaRPr lang="en-US" sz="1600" dirty="0">
              <a:solidFill>
                <a:srgbClr val="2F3336"/>
              </a:solidFill>
              <a:latin typeface="Arial Body"/>
            </a:endParaRPr>
          </a:p>
          <a:p>
            <a:pPr marL="342900" indent="-342900">
              <a:buClr>
                <a:srgbClr val="4472C4"/>
              </a:buClr>
              <a:buFont typeface="Arial" panose="020B0604020202020204" pitchFamily="34" charset="0"/>
              <a:buChar char="•"/>
            </a:pPr>
            <a:endParaRPr lang="en-US" dirty="0">
              <a:solidFill>
                <a:srgbClr val="5B9BD5"/>
              </a:solidFill>
              <a:latin typeface="Arial Black" panose="020B0A04020102020204" pitchFamily="34" charset="0"/>
            </a:endParaRPr>
          </a:p>
        </p:txBody>
      </p:sp>
      <p:pic>
        <p:nvPicPr>
          <p:cNvPr id="9" name="Picture 8">
            <a:extLst>
              <a:ext uri="{FF2B5EF4-FFF2-40B4-BE49-F238E27FC236}">
                <a16:creationId xmlns:a16="http://schemas.microsoft.com/office/drawing/2014/main" id="{786CE09E-580F-C8C5-2D4F-67E21A5C9489}"/>
              </a:ext>
            </a:extLst>
          </p:cNvPr>
          <p:cNvPicPr>
            <a:picLocks noChangeAspect="1"/>
          </p:cNvPicPr>
          <p:nvPr/>
        </p:nvPicPr>
        <p:blipFill>
          <a:blip r:embed="rId3"/>
          <a:stretch>
            <a:fillRect/>
          </a:stretch>
        </p:blipFill>
        <p:spPr>
          <a:xfrm>
            <a:off x="5508104" y="1734114"/>
            <a:ext cx="3017782" cy="3785944"/>
          </a:xfrm>
          <a:prstGeom prst="rect">
            <a:avLst/>
          </a:prstGeom>
        </p:spPr>
      </p:pic>
    </p:spTree>
    <p:extLst>
      <p:ext uri="{BB962C8B-B14F-4D97-AF65-F5344CB8AC3E}">
        <p14:creationId xmlns:p14="http://schemas.microsoft.com/office/powerpoint/2010/main" val="4058163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E4AD-1FD0-3B96-75E4-9079835C0BA8}"/>
              </a:ext>
            </a:extLst>
          </p:cNvPr>
          <p:cNvSpPr>
            <a:spLocks noGrp="1"/>
          </p:cNvSpPr>
          <p:nvPr>
            <p:ph type="title"/>
          </p:nvPr>
        </p:nvSpPr>
        <p:spPr/>
        <p:txBody>
          <a:bodyPr/>
          <a:lstStyle/>
          <a:p>
            <a:r>
              <a:rPr lang="en-US" dirty="0"/>
              <a:t>Article about PFAS</a:t>
            </a:r>
            <a:endParaRPr lang="en-IE" dirty="0"/>
          </a:p>
        </p:txBody>
      </p:sp>
      <p:sp>
        <p:nvSpPr>
          <p:cNvPr id="3" name="Content Placeholder 2">
            <a:extLst>
              <a:ext uri="{FF2B5EF4-FFF2-40B4-BE49-F238E27FC236}">
                <a16:creationId xmlns:a16="http://schemas.microsoft.com/office/drawing/2014/main" id="{40EC4609-87DC-6604-6017-1B0A6F06699A}"/>
              </a:ext>
            </a:extLst>
          </p:cNvPr>
          <p:cNvSpPr>
            <a:spLocks noGrp="1"/>
          </p:cNvSpPr>
          <p:nvPr>
            <p:ph sz="half" idx="1"/>
          </p:nvPr>
        </p:nvSpPr>
        <p:spPr/>
        <p:txBody>
          <a:bodyPr/>
          <a:lstStyle/>
          <a:p>
            <a:r>
              <a:rPr lang="en-US" sz="2000" dirty="0"/>
              <a:t>Based on the new position statement an article about PFAS was created for publication in the May Edition of Valve World Magazine entitled “Sealing devices and the need for PFAS”</a:t>
            </a:r>
          </a:p>
          <a:p>
            <a:endParaRPr lang="en-IE" dirty="0"/>
          </a:p>
        </p:txBody>
      </p:sp>
      <p:sp>
        <p:nvSpPr>
          <p:cNvPr id="5" name="Text Placeholder 4">
            <a:extLst>
              <a:ext uri="{FF2B5EF4-FFF2-40B4-BE49-F238E27FC236}">
                <a16:creationId xmlns:a16="http://schemas.microsoft.com/office/drawing/2014/main" id="{42F3CD8B-0CE8-D0DB-FE1C-CBFEE0DAE4F1}"/>
              </a:ext>
            </a:extLst>
          </p:cNvPr>
          <p:cNvSpPr>
            <a:spLocks noGrp="1"/>
          </p:cNvSpPr>
          <p:nvPr>
            <p:ph type="body" sz="quarter" idx="10"/>
          </p:nvPr>
        </p:nvSpPr>
        <p:spPr>
          <a:xfrm>
            <a:off x="1691258" y="6220315"/>
            <a:ext cx="5761062" cy="464743"/>
          </a:xfrm>
        </p:spPr>
        <p:txBody>
          <a:bodyPr/>
          <a:lstStyle/>
          <a:p>
            <a:r>
              <a:rPr lang="en-US" dirty="0"/>
              <a:t>Mark Neal/ Ralf Vogel</a:t>
            </a:r>
            <a:r>
              <a:rPr lang="sl-SI" dirty="0"/>
              <a:t>, European Sealing Association</a:t>
            </a:r>
            <a:endParaRPr lang="en-US" dirty="0"/>
          </a:p>
          <a:p>
            <a:endParaRPr lang="en-IE" dirty="0"/>
          </a:p>
        </p:txBody>
      </p:sp>
      <p:sp>
        <p:nvSpPr>
          <p:cNvPr id="6" name="Text Placeholder 5">
            <a:extLst>
              <a:ext uri="{FF2B5EF4-FFF2-40B4-BE49-F238E27FC236}">
                <a16:creationId xmlns:a16="http://schemas.microsoft.com/office/drawing/2014/main" id="{96A8D758-3BCA-4D7A-89E1-C8E88C5301C8}"/>
              </a:ext>
            </a:extLst>
          </p:cNvPr>
          <p:cNvSpPr>
            <a:spLocks noGrp="1"/>
          </p:cNvSpPr>
          <p:nvPr>
            <p:ph type="body" sz="quarter" idx="11"/>
          </p:nvPr>
        </p:nvSpPr>
        <p:spPr/>
        <p:txBody>
          <a:bodyPr>
            <a:normAutofit lnSpcReduction="10000"/>
          </a:bodyPr>
          <a:lstStyle/>
          <a:p>
            <a:endParaRPr lang="en-IE"/>
          </a:p>
        </p:txBody>
      </p:sp>
      <p:sp>
        <p:nvSpPr>
          <p:cNvPr id="7" name="Text Placeholder 6">
            <a:extLst>
              <a:ext uri="{FF2B5EF4-FFF2-40B4-BE49-F238E27FC236}">
                <a16:creationId xmlns:a16="http://schemas.microsoft.com/office/drawing/2014/main" id="{DE49DD74-C053-23A3-926B-8F87C7A4B37F}"/>
              </a:ext>
            </a:extLst>
          </p:cNvPr>
          <p:cNvSpPr>
            <a:spLocks noGrp="1"/>
          </p:cNvSpPr>
          <p:nvPr>
            <p:ph type="body" sz="quarter" idx="12"/>
          </p:nvPr>
        </p:nvSpPr>
        <p:spPr/>
        <p:txBody>
          <a:bodyPr/>
          <a:lstStyle/>
          <a:p>
            <a:r>
              <a:rPr lang="en-US" dirty="0"/>
              <a:t>PFAS Update Presentation</a:t>
            </a:r>
            <a:endParaRPr lang="en-IE" dirty="0"/>
          </a:p>
        </p:txBody>
      </p:sp>
      <p:pic>
        <p:nvPicPr>
          <p:cNvPr id="8" name="Picture 7">
            <a:extLst>
              <a:ext uri="{FF2B5EF4-FFF2-40B4-BE49-F238E27FC236}">
                <a16:creationId xmlns:a16="http://schemas.microsoft.com/office/drawing/2014/main" id="{532764E6-7E54-1040-BA18-052C3E6A7BC7}"/>
              </a:ext>
            </a:extLst>
          </p:cNvPr>
          <p:cNvPicPr>
            <a:picLocks noChangeAspect="1"/>
          </p:cNvPicPr>
          <p:nvPr/>
        </p:nvPicPr>
        <p:blipFill>
          <a:blip r:embed="rId2"/>
          <a:stretch>
            <a:fillRect/>
          </a:stretch>
        </p:blipFill>
        <p:spPr>
          <a:xfrm>
            <a:off x="5076056" y="1700808"/>
            <a:ext cx="2950720" cy="4163929"/>
          </a:xfrm>
          <a:prstGeom prst="rect">
            <a:avLst/>
          </a:prstGeom>
        </p:spPr>
      </p:pic>
    </p:spTree>
    <p:extLst>
      <p:ext uri="{BB962C8B-B14F-4D97-AF65-F5344CB8AC3E}">
        <p14:creationId xmlns:p14="http://schemas.microsoft.com/office/powerpoint/2010/main" val="4129150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BA8A1-3189-7696-0BC7-16B876231B8E}"/>
              </a:ext>
            </a:extLst>
          </p:cNvPr>
          <p:cNvSpPr>
            <a:spLocks noGrp="1"/>
          </p:cNvSpPr>
          <p:nvPr>
            <p:ph type="title"/>
          </p:nvPr>
        </p:nvSpPr>
        <p:spPr/>
        <p:txBody>
          <a:bodyPr/>
          <a:lstStyle/>
          <a:p>
            <a:r>
              <a:rPr lang="en-US" dirty="0"/>
              <a:t>PFAS Spreadsheet</a:t>
            </a:r>
            <a:endParaRPr lang="en-IE" dirty="0"/>
          </a:p>
        </p:txBody>
      </p:sp>
      <p:sp>
        <p:nvSpPr>
          <p:cNvPr id="3" name="Content Placeholder 2">
            <a:extLst>
              <a:ext uri="{FF2B5EF4-FFF2-40B4-BE49-F238E27FC236}">
                <a16:creationId xmlns:a16="http://schemas.microsoft.com/office/drawing/2014/main" id="{F1697ABF-FDC1-9255-D9B1-223208F9FFC3}"/>
              </a:ext>
            </a:extLst>
          </p:cNvPr>
          <p:cNvSpPr>
            <a:spLocks noGrp="1"/>
          </p:cNvSpPr>
          <p:nvPr>
            <p:ph sz="half" idx="1"/>
          </p:nvPr>
        </p:nvSpPr>
        <p:spPr>
          <a:xfrm>
            <a:off x="551038" y="1690619"/>
            <a:ext cx="4028256" cy="4525963"/>
          </a:xfrm>
        </p:spPr>
        <p:txBody>
          <a:bodyPr>
            <a:normAutofit/>
          </a:bodyPr>
          <a:lstStyle/>
          <a:p>
            <a:r>
              <a:rPr lang="en-US" sz="1700" dirty="0"/>
              <a:t>The PFAS Taskforce in collaboration with the different Divisions developed a spreadsheet with references to PFAS chemicals used in sealing applications</a:t>
            </a:r>
          </a:p>
          <a:p>
            <a:endParaRPr lang="en-US" sz="1700" dirty="0"/>
          </a:p>
          <a:p>
            <a:r>
              <a:rPr lang="en-US" sz="1700" dirty="0"/>
              <a:t>The spreadsheet was submitted with the UK PFAS public consultation</a:t>
            </a:r>
          </a:p>
          <a:p>
            <a:endParaRPr lang="en-US" sz="1700" dirty="0"/>
          </a:p>
          <a:p>
            <a:r>
              <a:rPr lang="en-US" sz="1700" dirty="0"/>
              <a:t>It can be used by members to lobby their local authorities</a:t>
            </a:r>
          </a:p>
          <a:p>
            <a:endParaRPr lang="en-IE" dirty="0"/>
          </a:p>
        </p:txBody>
      </p:sp>
      <p:sp>
        <p:nvSpPr>
          <p:cNvPr id="5" name="Text Placeholder 4">
            <a:extLst>
              <a:ext uri="{FF2B5EF4-FFF2-40B4-BE49-F238E27FC236}">
                <a16:creationId xmlns:a16="http://schemas.microsoft.com/office/drawing/2014/main" id="{5B7F384A-6929-3D86-3A5E-73BDD51CB04A}"/>
              </a:ext>
            </a:extLst>
          </p:cNvPr>
          <p:cNvSpPr>
            <a:spLocks noGrp="1"/>
          </p:cNvSpPr>
          <p:nvPr>
            <p:ph type="body" sz="quarter" idx="10"/>
          </p:nvPr>
        </p:nvSpPr>
        <p:spPr>
          <a:xfrm>
            <a:off x="1691258" y="6220315"/>
            <a:ext cx="5761062" cy="464743"/>
          </a:xfrm>
        </p:spPr>
        <p:txBody>
          <a:bodyPr/>
          <a:lstStyle/>
          <a:p>
            <a:r>
              <a:rPr lang="en-US" dirty="0"/>
              <a:t>Mark Neal/ Ralf Vogel, European Sealing Association</a:t>
            </a:r>
          </a:p>
          <a:p>
            <a:endParaRPr lang="en-IE" dirty="0"/>
          </a:p>
        </p:txBody>
      </p:sp>
      <p:sp>
        <p:nvSpPr>
          <p:cNvPr id="6" name="Text Placeholder 5">
            <a:extLst>
              <a:ext uri="{FF2B5EF4-FFF2-40B4-BE49-F238E27FC236}">
                <a16:creationId xmlns:a16="http://schemas.microsoft.com/office/drawing/2014/main" id="{74917BED-8AD8-6391-2E1B-B16D772A1669}"/>
              </a:ext>
            </a:extLst>
          </p:cNvPr>
          <p:cNvSpPr>
            <a:spLocks noGrp="1"/>
          </p:cNvSpPr>
          <p:nvPr>
            <p:ph type="body" sz="quarter" idx="11"/>
          </p:nvPr>
        </p:nvSpPr>
        <p:spPr/>
        <p:txBody>
          <a:bodyPr>
            <a:normAutofit lnSpcReduction="10000"/>
          </a:bodyPr>
          <a:lstStyle/>
          <a:p>
            <a:endParaRPr lang="en-IE"/>
          </a:p>
        </p:txBody>
      </p:sp>
      <p:sp>
        <p:nvSpPr>
          <p:cNvPr id="7" name="Text Placeholder 6">
            <a:extLst>
              <a:ext uri="{FF2B5EF4-FFF2-40B4-BE49-F238E27FC236}">
                <a16:creationId xmlns:a16="http://schemas.microsoft.com/office/drawing/2014/main" id="{33D9B678-82D6-D6E4-6DCD-C37413280B11}"/>
              </a:ext>
            </a:extLst>
          </p:cNvPr>
          <p:cNvSpPr>
            <a:spLocks noGrp="1"/>
          </p:cNvSpPr>
          <p:nvPr>
            <p:ph type="body" sz="quarter" idx="12"/>
          </p:nvPr>
        </p:nvSpPr>
        <p:spPr/>
        <p:txBody>
          <a:bodyPr/>
          <a:lstStyle/>
          <a:p>
            <a:r>
              <a:rPr lang="en-US" dirty="0"/>
              <a:t>PFAS Update Presentation</a:t>
            </a:r>
            <a:endParaRPr lang="en-IE" dirty="0"/>
          </a:p>
        </p:txBody>
      </p:sp>
      <p:pic>
        <p:nvPicPr>
          <p:cNvPr id="8" name="Picture 7">
            <a:extLst>
              <a:ext uri="{FF2B5EF4-FFF2-40B4-BE49-F238E27FC236}">
                <a16:creationId xmlns:a16="http://schemas.microsoft.com/office/drawing/2014/main" id="{E04F5C6F-3D98-8DD8-4220-CA22C4074E54}"/>
              </a:ext>
            </a:extLst>
          </p:cNvPr>
          <p:cNvPicPr>
            <a:picLocks noChangeAspect="1"/>
          </p:cNvPicPr>
          <p:nvPr/>
        </p:nvPicPr>
        <p:blipFill>
          <a:blip r:embed="rId2"/>
          <a:stretch>
            <a:fillRect/>
          </a:stretch>
        </p:blipFill>
        <p:spPr>
          <a:xfrm>
            <a:off x="4572000" y="1772816"/>
            <a:ext cx="4280977" cy="1728192"/>
          </a:xfrm>
          <a:prstGeom prst="rect">
            <a:avLst/>
          </a:prstGeom>
        </p:spPr>
      </p:pic>
    </p:spTree>
    <p:extLst>
      <p:ext uri="{BB962C8B-B14F-4D97-AF65-F5344CB8AC3E}">
        <p14:creationId xmlns:p14="http://schemas.microsoft.com/office/powerpoint/2010/main" val="4171498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88D85-AAC5-5C43-47C6-2BD5681B2284}"/>
              </a:ext>
            </a:extLst>
          </p:cNvPr>
          <p:cNvSpPr>
            <a:spLocks noGrp="1"/>
          </p:cNvSpPr>
          <p:nvPr>
            <p:ph type="title"/>
          </p:nvPr>
        </p:nvSpPr>
        <p:spPr/>
        <p:txBody>
          <a:bodyPr/>
          <a:lstStyle/>
          <a:p>
            <a:r>
              <a:rPr lang="en-US" dirty="0"/>
              <a:t>PFAS Reference Documents</a:t>
            </a:r>
            <a:endParaRPr lang="en-IE" dirty="0"/>
          </a:p>
        </p:txBody>
      </p:sp>
      <p:sp>
        <p:nvSpPr>
          <p:cNvPr id="3" name="Content Placeholder 2">
            <a:extLst>
              <a:ext uri="{FF2B5EF4-FFF2-40B4-BE49-F238E27FC236}">
                <a16:creationId xmlns:a16="http://schemas.microsoft.com/office/drawing/2014/main" id="{C04AA012-BE34-1DB2-175B-C5C01FC1CFB9}"/>
              </a:ext>
            </a:extLst>
          </p:cNvPr>
          <p:cNvSpPr>
            <a:spLocks noGrp="1"/>
          </p:cNvSpPr>
          <p:nvPr>
            <p:ph sz="half" idx="1"/>
          </p:nvPr>
        </p:nvSpPr>
        <p:spPr/>
        <p:txBody>
          <a:bodyPr>
            <a:normAutofit/>
          </a:bodyPr>
          <a:lstStyle/>
          <a:p>
            <a:r>
              <a:rPr lang="en-US" sz="2000" dirty="0"/>
              <a:t>A Dropbox folder with all PFAS related documents has been set-up</a:t>
            </a:r>
          </a:p>
          <a:p>
            <a:endParaRPr lang="en-US" sz="2000" dirty="0"/>
          </a:p>
          <a:p>
            <a:r>
              <a:rPr lang="en-US" sz="2000" dirty="0"/>
              <a:t>Members can access a PFAS Reference Document Folder in the members area of the Knowledge Base</a:t>
            </a:r>
          </a:p>
          <a:p>
            <a:endParaRPr lang="en-IE" dirty="0"/>
          </a:p>
        </p:txBody>
      </p:sp>
      <p:sp>
        <p:nvSpPr>
          <p:cNvPr id="5" name="Text Placeholder 4">
            <a:extLst>
              <a:ext uri="{FF2B5EF4-FFF2-40B4-BE49-F238E27FC236}">
                <a16:creationId xmlns:a16="http://schemas.microsoft.com/office/drawing/2014/main" id="{D88C81DD-4764-1B19-306A-62475E669129}"/>
              </a:ext>
            </a:extLst>
          </p:cNvPr>
          <p:cNvSpPr>
            <a:spLocks noGrp="1"/>
          </p:cNvSpPr>
          <p:nvPr>
            <p:ph type="body" sz="quarter" idx="10"/>
          </p:nvPr>
        </p:nvSpPr>
        <p:spPr>
          <a:xfrm>
            <a:off x="1691258" y="6220315"/>
            <a:ext cx="5761062" cy="464743"/>
          </a:xfrm>
        </p:spPr>
        <p:txBody>
          <a:bodyPr/>
          <a:lstStyle/>
          <a:p>
            <a:r>
              <a:rPr lang="en-US" dirty="0"/>
              <a:t>Mark Neal/ Ralf Vogel, European Sealing Association</a:t>
            </a:r>
          </a:p>
          <a:p>
            <a:endParaRPr lang="en-IE" dirty="0"/>
          </a:p>
        </p:txBody>
      </p:sp>
      <p:sp>
        <p:nvSpPr>
          <p:cNvPr id="6" name="Text Placeholder 5">
            <a:extLst>
              <a:ext uri="{FF2B5EF4-FFF2-40B4-BE49-F238E27FC236}">
                <a16:creationId xmlns:a16="http://schemas.microsoft.com/office/drawing/2014/main" id="{2F3F8B39-E984-D1ED-5723-438CD6156F6A}"/>
              </a:ext>
            </a:extLst>
          </p:cNvPr>
          <p:cNvSpPr>
            <a:spLocks noGrp="1"/>
          </p:cNvSpPr>
          <p:nvPr>
            <p:ph type="body" sz="quarter" idx="11"/>
          </p:nvPr>
        </p:nvSpPr>
        <p:spPr/>
        <p:txBody>
          <a:bodyPr>
            <a:normAutofit lnSpcReduction="10000"/>
          </a:bodyPr>
          <a:lstStyle/>
          <a:p>
            <a:endParaRPr lang="en-IE"/>
          </a:p>
        </p:txBody>
      </p:sp>
      <p:sp>
        <p:nvSpPr>
          <p:cNvPr id="7" name="Text Placeholder 6">
            <a:extLst>
              <a:ext uri="{FF2B5EF4-FFF2-40B4-BE49-F238E27FC236}">
                <a16:creationId xmlns:a16="http://schemas.microsoft.com/office/drawing/2014/main" id="{5A3A359A-0FEE-755C-9B56-BD61E8B47F03}"/>
              </a:ext>
            </a:extLst>
          </p:cNvPr>
          <p:cNvSpPr>
            <a:spLocks noGrp="1"/>
          </p:cNvSpPr>
          <p:nvPr>
            <p:ph type="body" sz="quarter" idx="12"/>
          </p:nvPr>
        </p:nvSpPr>
        <p:spPr/>
        <p:txBody>
          <a:bodyPr/>
          <a:lstStyle/>
          <a:p>
            <a:r>
              <a:rPr lang="en-US" dirty="0"/>
              <a:t>PFAS Update Presentation</a:t>
            </a:r>
            <a:endParaRPr lang="en-IE" dirty="0"/>
          </a:p>
        </p:txBody>
      </p:sp>
      <p:pic>
        <p:nvPicPr>
          <p:cNvPr id="8" name="Picture 7">
            <a:extLst>
              <a:ext uri="{FF2B5EF4-FFF2-40B4-BE49-F238E27FC236}">
                <a16:creationId xmlns:a16="http://schemas.microsoft.com/office/drawing/2014/main" id="{9DFC212F-3A60-2AAE-3375-D9BC95919AA0}"/>
              </a:ext>
            </a:extLst>
          </p:cNvPr>
          <p:cNvPicPr>
            <a:picLocks noChangeAspect="1"/>
          </p:cNvPicPr>
          <p:nvPr/>
        </p:nvPicPr>
        <p:blipFill>
          <a:blip r:embed="rId2"/>
          <a:stretch>
            <a:fillRect/>
          </a:stretch>
        </p:blipFill>
        <p:spPr>
          <a:xfrm>
            <a:off x="4495800" y="1700808"/>
            <a:ext cx="4255916" cy="2232248"/>
          </a:xfrm>
          <a:prstGeom prst="rect">
            <a:avLst/>
          </a:prstGeom>
        </p:spPr>
      </p:pic>
    </p:spTree>
    <p:extLst>
      <p:ext uri="{BB962C8B-B14F-4D97-AF65-F5344CB8AC3E}">
        <p14:creationId xmlns:p14="http://schemas.microsoft.com/office/powerpoint/2010/main" val="624428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091A1-FA5A-5C43-E27B-B38CE39C3E59}"/>
              </a:ext>
            </a:extLst>
          </p:cNvPr>
          <p:cNvSpPr>
            <a:spLocks noGrp="1"/>
          </p:cNvSpPr>
          <p:nvPr>
            <p:ph type="title"/>
          </p:nvPr>
        </p:nvSpPr>
        <p:spPr/>
        <p:txBody>
          <a:bodyPr/>
          <a:lstStyle/>
          <a:p>
            <a:r>
              <a:rPr lang="en-US" dirty="0"/>
              <a:t>CEFIC Information</a:t>
            </a:r>
            <a:endParaRPr lang="en-IE" dirty="0"/>
          </a:p>
        </p:txBody>
      </p:sp>
      <p:sp>
        <p:nvSpPr>
          <p:cNvPr id="3" name="Content Placeholder 2">
            <a:extLst>
              <a:ext uri="{FF2B5EF4-FFF2-40B4-BE49-F238E27FC236}">
                <a16:creationId xmlns:a16="http://schemas.microsoft.com/office/drawing/2014/main" id="{CE289EB3-0254-F8CB-4612-22B0D4D63D1F}"/>
              </a:ext>
            </a:extLst>
          </p:cNvPr>
          <p:cNvSpPr>
            <a:spLocks noGrp="1"/>
          </p:cNvSpPr>
          <p:nvPr>
            <p:ph sz="half" idx="1"/>
          </p:nvPr>
        </p:nvSpPr>
        <p:spPr>
          <a:xfrm>
            <a:off x="467544" y="1600199"/>
            <a:ext cx="8219256" cy="4709121"/>
          </a:xfrm>
        </p:spPr>
        <p:txBody>
          <a:bodyPr>
            <a:noAutofit/>
          </a:bodyPr>
          <a:lstStyle/>
          <a:p>
            <a:r>
              <a:rPr lang="en-US" sz="1800" dirty="0"/>
              <a:t>ESA joined the CEFIC PFAS collaboration platform group FPP4EU</a:t>
            </a:r>
          </a:p>
          <a:p>
            <a:endParaRPr lang="en-US" sz="1800" dirty="0"/>
          </a:p>
          <a:p>
            <a:r>
              <a:rPr lang="en-US" sz="1800" dirty="0"/>
              <a:t>Mark/ Ralf are attending the regular working group meetings</a:t>
            </a:r>
          </a:p>
          <a:p>
            <a:endParaRPr lang="en-US" sz="1800" dirty="0"/>
          </a:p>
          <a:p>
            <a:r>
              <a:rPr lang="en-US" sz="1800" dirty="0"/>
              <a:t>CEFIC collect case studies from industry to make a case for essential use PFAS</a:t>
            </a:r>
          </a:p>
          <a:p>
            <a:endParaRPr lang="en-US" sz="1800" dirty="0"/>
          </a:p>
          <a:p>
            <a:r>
              <a:rPr lang="en-US" sz="1800" dirty="0"/>
              <a:t>CEFIC developed a PFAS restriction decision tree map</a:t>
            </a:r>
          </a:p>
          <a:p>
            <a:endParaRPr lang="en-US" sz="1800" dirty="0"/>
          </a:p>
          <a:p>
            <a:r>
              <a:rPr lang="en-US" sz="1800" dirty="0"/>
              <a:t>The next face-to-face meeting will be in June in Brussels involving participation of EU legislators</a:t>
            </a:r>
          </a:p>
          <a:p>
            <a:endParaRPr lang="en-US" sz="1800" dirty="0"/>
          </a:p>
          <a:p>
            <a:r>
              <a:rPr lang="en-US" sz="1800" dirty="0"/>
              <a:t>CEFIC looking for the ESA to present case studies</a:t>
            </a:r>
          </a:p>
          <a:p>
            <a:endParaRPr lang="en-IE" sz="2000" dirty="0"/>
          </a:p>
        </p:txBody>
      </p:sp>
      <p:sp>
        <p:nvSpPr>
          <p:cNvPr id="5" name="Text Placeholder 4">
            <a:extLst>
              <a:ext uri="{FF2B5EF4-FFF2-40B4-BE49-F238E27FC236}">
                <a16:creationId xmlns:a16="http://schemas.microsoft.com/office/drawing/2014/main" id="{C1628C96-0C06-DC29-0065-59CFE944852D}"/>
              </a:ext>
            </a:extLst>
          </p:cNvPr>
          <p:cNvSpPr>
            <a:spLocks noGrp="1"/>
          </p:cNvSpPr>
          <p:nvPr>
            <p:ph type="body" sz="quarter" idx="10"/>
          </p:nvPr>
        </p:nvSpPr>
        <p:spPr>
          <a:xfrm>
            <a:off x="1691258" y="6220315"/>
            <a:ext cx="5761062" cy="464743"/>
          </a:xfrm>
        </p:spPr>
        <p:txBody>
          <a:bodyPr/>
          <a:lstStyle/>
          <a:p>
            <a:r>
              <a:rPr lang="en-US" dirty="0"/>
              <a:t>Mark Neal/ Ralf Vogel, European Sealing Association</a:t>
            </a:r>
          </a:p>
          <a:p>
            <a:endParaRPr lang="en-IE" dirty="0"/>
          </a:p>
        </p:txBody>
      </p:sp>
      <p:sp>
        <p:nvSpPr>
          <p:cNvPr id="6" name="Text Placeholder 5">
            <a:extLst>
              <a:ext uri="{FF2B5EF4-FFF2-40B4-BE49-F238E27FC236}">
                <a16:creationId xmlns:a16="http://schemas.microsoft.com/office/drawing/2014/main" id="{C1EF9E4C-FB93-530E-862F-2BB93EB24393}"/>
              </a:ext>
            </a:extLst>
          </p:cNvPr>
          <p:cNvSpPr>
            <a:spLocks noGrp="1"/>
          </p:cNvSpPr>
          <p:nvPr>
            <p:ph type="body" sz="quarter" idx="11"/>
          </p:nvPr>
        </p:nvSpPr>
        <p:spPr/>
        <p:txBody>
          <a:bodyPr>
            <a:normAutofit lnSpcReduction="10000"/>
          </a:bodyPr>
          <a:lstStyle/>
          <a:p>
            <a:endParaRPr lang="en-IE"/>
          </a:p>
        </p:txBody>
      </p:sp>
      <p:sp>
        <p:nvSpPr>
          <p:cNvPr id="7" name="Text Placeholder 6">
            <a:extLst>
              <a:ext uri="{FF2B5EF4-FFF2-40B4-BE49-F238E27FC236}">
                <a16:creationId xmlns:a16="http://schemas.microsoft.com/office/drawing/2014/main" id="{58E8D5CB-94DC-BFAA-C84B-430238503A29}"/>
              </a:ext>
            </a:extLst>
          </p:cNvPr>
          <p:cNvSpPr>
            <a:spLocks noGrp="1"/>
          </p:cNvSpPr>
          <p:nvPr>
            <p:ph type="body" sz="quarter" idx="12"/>
          </p:nvPr>
        </p:nvSpPr>
        <p:spPr/>
        <p:txBody>
          <a:bodyPr/>
          <a:lstStyle/>
          <a:p>
            <a:r>
              <a:rPr lang="en-US" dirty="0"/>
              <a:t>PFAS Update Presentation</a:t>
            </a:r>
            <a:endParaRPr lang="en-IE" dirty="0"/>
          </a:p>
        </p:txBody>
      </p:sp>
    </p:spTree>
    <p:extLst>
      <p:ext uri="{BB962C8B-B14F-4D97-AF65-F5344CB8AC3E}">
        <p14:creationId xmlns:p14="http://schemas.microsoft.com/office/powerpoint/2010/main" val="2788944794"/>
      </p:ext>
    </p:extLst>
  </p:cSld>
  <p:clrMapOvr>
    <a:masterClrMapping/>
  </p:clrMapOvr>
</p:sld>
</file>

<file path=ppt/theme/theme1.xml><?xml version="1.0" encoding="utf-8"?>
<a:theme xmlns:a="http://schemas.openxmlformats.org/drawingml/2006/main" name="1_ESA_Template Light">
  <a:themeElements>
    <a:clrScheme name="Custom 4">
      <a:dk1>
        <a:srgbClr val="2F3336"/>
      </a:dk1>
      <a:lt1>
        <a:srgbClr val="FFFFFF"/>
      </a:lt1>
      <a:dk2>
        <a:srgbClr val="011892"/>
      </a:dk2>
      <a:lt2>
        <a:srgbClr val="71B5F0"/>
      </a:lt2>
      <a:accent1>
        <a:srgbClr val="2C4DD4"/>
      </a:accent1>
      <a:accent2>
        <a:srgbClr val="3877DC"/>
      </a:accent2>
      <a:accent3>
        <a:srgbClr val="6A8BC0"/>
      </a:accent3>
      <a:accent4>
        <a:srgbClr val="008FFF"/>
      </a:accent4>
      <a:accent5>
        <a:srgbClr val="81BFFF"/>
      </a:accent5>
      <a:accent6>
        <a:srgbClr val="D4D4D4"/>
      </a:accent6>
      <a:hlink>
        <a:srgbClr val="7F7F7F"/>
      </a:hlink>
      <a:folHlink>
        <a:srgbClr val="7F7F7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SA-template-v11.potx" id="{53F99787-6BC7-4614-9581-3E7332219056}" vid="{6A0858BD-02B0-4505-8CC1-4D366813AA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ESA-template-v11</Template>
  <TotalTime>0</TotalTime>
  <Words>1201</Words>
  <Application>Microsoft Office PowerPoint</Application>
  <PresentationFormat>On-screen Show (4:3)</PresentationFormat>
  <Paragraphs>117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 Body</vt:lpstr>
      <vt:lpstr>Arial</vt:lpstr>
      <vt:lpstr>Arial Black</vt:lpstr>
      <vt:lpstr>Calibri</vt:lpstr>
      <vt:lpstr>1_ESA_Template Light</vt:lpstr>
      <vt:lpstr>PFAS UPDATE PRESENTATION</vt:lpstr>
      <vt:lpstr>PFAS Background</vt:lpstr>
      <vt:lpstr>Aims of the ESA</vt:lpstr>
      <vt:lpstr>Work to Date</vt:lpstr>
      <vt:lpstr>ESA PFAS Position Statement</vt:lpstr>
      <vt:lpstr>Article about PFAS</vt:lpstr>
      <vt:lpstr>PFAS Spreadsheet</vt:lpstr>
      <vt:lpstr>PFAS Reference Documents</vt:lpstr>
      <vt:lpstr>CEFIC Information</vt:lpstr>
      <vt:lpstr>CEFIC PFAS Decision Tree</vt:lpstr>
      <vt:lpstr>FSA PFAS Developments</vt:lpstr>
      <vt:lpstr>Current EU Developments</vt:lpstr>
      <vt:lpstr>Current US Developments</vt:lpstr>
      <vt:lpstr>Future Work</vt:lpstr>
      <vt:lpstr>THANK YOU  Anybody who has further information on PFAS and/ or legislative developments please contact Mark or Ralf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Sabrina</dc:creator>
  <cp:lastModifiedBy>Ralf Vogel</cp:lastModifiedBy>
  <cp:revision>6</cp:revision>
  <dcterms:created xsi:type="dcterms:W3CDTF">2016-02-25T09:57:39Z</dcterms:created>
  <dcterms:modified xsi:type="dcterms:W3CDTF">2022-05-30T13:21:32Z</dcterms:modified>
</cp:coreProperties>
</file>