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4"/>
  </p:notesMasterIdLst>
  <p:handoutMasterIdLst>
    <p:handoutMasterId r:id="rId15"/>
  </p:handoutMasterIdLst>
  <p:sldIdLst>
    <p:sldId id="355" r:id="rId2"/>
    <p:sldId id="374" r:id="rId3"/>
    <p:sldId id="378" r:id="rId4"/>
    <p:sldId id="385" r:id="rId5"/>
    <p:sldId id="381" r:id="rId6"/>
    <p:sldId id="380" r:id="rId7"/>
    <p:sldId id="379" r:id="rId8"/>
    <p:sldId id="376" r:id="rId9"/>
    <p:sldId id="382" r:id="rId10"/>
    <p:sldId id="384" r:id="rId11"/>
    <p:sldId id="383" r:id="rId12"/>
    <p:sldId id="375" r:id="rId13"/>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iginal" id="{D66E373A-A063-45FB-A7B2-F218BBE3E1AE}">
          <p14:sldIdLst>
            <p14:sldId id="355"/>
            <p14:sldId id="374"/>
          </p14:sldIdLst>
        </p14:section>
        <p14:section name="Light" id="{A60C51BB-2C29-0F4F-A1D4-27F91BBB3067}">
          <p14:sldIdLst>
            <p14:sldId id="378"/>
            <p14:sldId id="385"/>
            <p14:sldId id="381"/>
            <p14:sldId id="380"/>
            <p14:sldId id="379"/>
            <p14:sldId id="376"/>
            <p14:sldId id="382"/>
            <p14:sldId id="384"/>
            <p14:sldId id="383"/>
            <p14:sldId id="375"/>
          </p14:sldIdLst>
        </p14:section>
        <p14:section name="Untitled Section" id="{1021E43A-6319-1C48-BDE8-ABCC186CB80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70">
          <p15:clr>
            <a:srgbClr val="A4A3A4"/>
          </p15:clr>
        </p15:guide>
        <p15:guide id="4" orient="horz" pos="890">
          <p15:clr>
            <a:srgbClr val="A4A3A4"/>
          </p15:clr>
        </p15:guide>
        <p15:guide id="5" orient="horz" pos="1026">
          <p15:clr>
            <a:srgbClr val="A4A3A4"/>
          </p15:clr>
        </p15:guide>
        <p15:guide id="6" pos="5194">
          <p15:clr>
            <a:srgbClr val="A4A3A4"/>
          </p15:clr>
        </p15:guide>
        <p15:guide id="7" pos="4785">
          <p15:clr>
            <a:srgbClr val="A4A3A4"/>
          </p15:clr>
        </p15:guide>
        <p15:guide id="8" pos="2835">
          <p15:clr>
            <a:srgbClr val="A4A3A4"/>
          </p15:clr>
        </p15:guide>
        <p15:guide id="9" pos="1021">
          <p15:clr>
            <a:srgbClr val="A4A3A4"/>
          </p15:clr>
        </p15:guide>
        <p15:guide id="10" pos="5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Muth Zupanc" initials="PMZ"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36"/>
    <a:srgbClr val="224498"/>
    <a:srgbClr val="FDFDFD"/>
    <a:srgbClr val="EAD5C2"/>
    <a:srgbClr val="F28564"/>
    <a:srgbClr val="DF1E5D"/>
    <a:srgbClr val="F08565"/>
    <a:srgbClr val="E01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05" autoAdjust="0"/>
  </p:normalViewPr>
  <p:slideViewPr>
    <p:cSldViewPr>
      <p:cViewPr varScale="1">
        <p:scale>
          <a:sx n="46" d="100"/>
          <a:sy n="46" d="100"/>
        </p:scale>
        <p:origin x="1224" y="36"/>
      </p:cViewPr>
      <p:guideLst>
        <p:guide orient="horz" pos="2160"/>
        <p:guide pos="2880"/>
        <p:guide orient="horz" pos="2070"/>
        <p:guide orient="horz" pos="890"/>
        <p:guide orient="horz" pos="1026"/>
        <p:guide pos="5194"/>
        <p:guide pos="4785"/>
        <p:guide pos="2835"/>
        <p:guide pos="1021"/>
        <p:guide pos="566"/>
      </p:guideLst>
    </p:cSldViewPr>
  </p:slideViewPr>
  <p:notesTextViewPr>
    <p:cViewPr>
      <p:scale>
        <a:sx n="1" d="1"/>
        <a:sy n="1" d="1"/>
      </p:scale>
      <p:origin x="0" y="0"/>
    </p:cViewPr>
  </p:notesTextViewPr>
  <p:sorterViewPr>
    <p:cViewPr>
      <p:scale>
        <a:sx n="124" d="100"/>
        <a:sy n="124"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sl-SI"/>
          </a:p>
        </p:txBody>
      </p:sp>
      <p:sp>
        <p:nvSpPr>
          <p:cNvPr id="3" name="Označba mesta datuma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893C99BD-06F5-423B-B9DE-C89B4C92355C}" type="datetimeFigureOut">
              <a:rPr lang="sl-SI" smtClean="0"/>
              <a:t>25. 05. 2018</a:t>
            </a:fld>
            <a:endParaRPr lang="sl-SI"/>
          </a:p>
        </p:txBody>
      </p:sp>
      <p:sp>
        <p:nvSpPr>
          <p:cNvPr id="4" name="Označba mesta noge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sl-SI"/>
          </a:p>
        </p:txBody>
      </p:sp>
      <p:sp>
        <p:nvSpPr>
          <p:cNvPr id="5" name="Označba mesta številke diapozitiva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0D2325C6-9785-4811-9D76-99B2C3DC1AC0}" type="slidenum">
              <a:rPr lang="sl-SI" smtClean="0"/>
              <a:t>‹#›</a:t>
            </a:fld>
            <a:endParaRPr lang="sl-SI"/>
          </a:p>
        </p:txBody>
      </p:sp>
    </p:spTree>
    <p:extLst>
      <p:ext uri="{BB962C8B-B14F-4D97-AF65-F5344CB8AC3E}">
        <p14:creationId xmlns:p14="http://schemas.microsoft.com/office/powerpoint/2010/main" val="2996963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sl-SI"/>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605EBD42-4774-48E1-977F-AAFC644F8034}" type="datetimeFigureOut">
              <a:rPr lang="sl-SI" smtClean="0"/>
              <a:t>25. 05. 2018</a:t>
            </a:fld>
            <a:endParaRPr lang="sl-SI"/>
          </a:p>
        </p:txBody>
      </p:sp>
      <p:sp>
        <p:nvSpPr>
          <p:cNvPr id="4" name="Slide Image Placeholder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0" anchor="ctr"/>
          <a:lstStyle/>
          <a:p>
            <a:endParaRPr lang="sl-SI"/>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sl-SI"/>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6C933756-D71F-4B6F-9096-CAB9297902C9}" type="slidenum">
              <a:rPr lang="sl-SI" smtClean="0"/>
              <a:t>‹#›</a:t>
            </a:fld>
            <a:endParaRPr lang="sl-SI"/>
          </a:p>
        </p:txBody>
      </p:sp>
    </p:spTree>
    <p:extLst>
      <p:ext uri="{BB962C8B-B14F-4D97-AF65-F5344CB8AC3E}">
        <p14:creationId xmlns:p14="http://schemas.microsoft.com/office/powerpoint/2010/main" val="18614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0"/>
            <a:ext cx="7772400" cy="2088231"/>
          </a:xfrm>
        </p:spPr>
        <p:txBody>
          <a:bodyPr anchor="t" anchorCtr="0"/>
          <a:lstStyle>
            <a:lvl1pPr>
              <a:lnSpc>
                <a:spcPct val="80000"/>
              </a:lnSpc>
              <a:defRPr>
                <a:solidFill>
                  <a:srgbClr val="224498"/>
                </a:solidFill>
              </a:defRPr>
            </a:lvl1pPr>
          </a:lstStyle>
          <a:p>
            <a:r>
              <a:rPr lang="sl-SI" smtClean="0"/>
              <a:t>Uredite slog naslova matrice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
        <p:nvSpPr>
          <p:cNvPr id="5" name="Označba mesta besedila 4"/>
          <p:cNvSpPr>
            <a:spLocks noGrp="1"/>
          </p:cNvSpPr>
          <p:nvPr>
            <p:ph type="body" sz="quarter" idx="10" hasCustomPrompt="1"/>
          </p:nvPr>
        </p:nvSpPr>
        <p:spPr>
          <a:xfrm>
            <a:off x="755650" y="4941888"/>
            <a:ext cx="3671888" cy="1223962"/>
          </a:xfrm>
        </p:spPr>
        <p:txBody>
          <a:bodyPr>
            <a:normAutofit/>
          </a:bodyPr>
          <a:lstStyle>
            <a:lvl1pPr marL="0" indent="0">
              <a:buNone/>
              <a:defRPr sz="3200" b="1" cap="all" baseline="0">
                <a:solidFill>
                  <a:srgbClr val="2F3336"/>
                </a:solidFill>
                <a:latin typeface="Arial" panose="020B0604020202020204" pitchFamily="34" charset="0"/>
              </a:defRPr>
            </a:lvl1pPr>
          </a:lstStyle>
          <a:p>
            <a:pPr lvl="0"/>
            <a:r>
              <a:rPr lang="sl-SI" dirty="0" smtClean="0"/>
              <a:t>AUTHOR</a:t>
            </a:r>
            <a:endParaRPr lang="sl-SI" dirty="0"/>
          </a:p>
        </p:txBody>
      </p:sp>
      <p:sp>
        <p:nvSpPr>
          <p:cNvPr id="7" name="Označba mesta besedila 6"/>
          <p:cNvSpPr>
            <a:spLocks noGrp="1"/>
          </p:cNvSpPr>
          <p:nvPr>
            <p:ph type="body" sz="quarter" idx="11" hasCustomPrompt="1"/>
          </p:nvPr>
        </p:nvSpPr>
        <p:spPr>
          <a:xfrm>
            <a:off x="4716463" y="4941888"/>
            <a:ext cx="3816350" cy="790575"/>
          </a:xfrm>
        </p:spPr>
        <p:txBody>
          <a:bodyPr>
            <a:normAutofit/>
          </a:bodyPr>
          <a:lstStyle>
            <a:lvl1pPr marL="0" indent="0">
              <a:buNone/>
              <a:defRPr sz="3200" baseline="0"/>
            </a:lvl1pPr>
          </a:lstStyle>
          <a:p>
            <a:pPr lvl="0"/>
            <a:r>
              <a:rPr lang="sl-SI" dirty="0" smtClean="0"/>
              <a:t>(</a:t>
            </a:r>
            <a:r>
              <a:rPr lang="sl-SI" dirty="0" err="1" smtClean="0"/>
              <a:t>Day</a:t>
            </a:r>
            <a:r>
              <a:rPr lang="sl-SI" dirty="0" smtClean="0"/>
              <a:t>) </a:t>
            </a:r>
            <a:r>
              <a:rPr lang="sl-SI" dirty="0" err="1" smtClean="0"/>
              <a:t>month</a:t>
            </a:r>
            <a:r>
              <a:rPr lang="sl-SI" dirty="0" smtClean="0"/>
              <a:t>, </a:t>
            </a:r>
            <a:r>
              <a:rPr lang="sl-SI" dirty="0" err="1" smtClean="0"/>
              <a:t>year</a:t>
            </a:r>
            <a:endParaRPr lang="sl-SI" dirty="0"/>
          </a:p>
        </p:txBody>
      </p:sp>
    </p:spTree>
    <p:extLst>
      <p:ext uri="{BB962C8B-B14F-4D97-AF65-F5344CB8AC3E}">
        <p14:creationId xmlns:p14="http://schemas.microsoft.com/office/powerpoint/2010/main" val="1870742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rdinar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
        <p:nvSpPr>
          <p:cNvPr id="8" name="Title 1"/>
          <p:cNvSpPr>
            <a:spLocks noGrp="1"/>
          </p:cNvSpPr>
          <p:nvPr>
            <p:ph type="title"/>
          </p:nvPr>
        </p:nvSpPr>
        <p:spPr>
          <a:xfrm>
            <a:off x="467544" y="1196752"/>
            <a:ext cx="5486400" cy="1627008"/>
          </a:xfrm>
        </p:spPr>
        <p:txBody>
          <a:bodyPr anchor="b">
            <a:normAutofit/>
          </a:bodyPr>
          <a:lstStyle>
            <a:lvl1pPr algn="l">
              <a:defRPr sz="4400" b="1"/>
            </a:lvl1pPr>
          </a:lstStyle>
          <a:p>
            <a:r>
              <a:rPr lang="sl-SI" smtClean="0"/>
              <a:t>Uredite slog naslova matrice</a:t>
            </a:r>
            <a:endParaRPr lang="en-US" dirty="0"/>
          </a:p>
        </p:txBody>
      </p:sp>
      <p:sp>
        <p:nvSpPr>
          <p:cNvPr id="9" name="Text Placeholder 3"/>
          <p:cNvSpPr>
            <a:spLocks noGrp="1"/>
          </p:cNvSpPr>
          <p:nvPr>
            <p:ph type="body" sz="half" idx="2"/>
          </p:nvPr>
        </p:nvSpPr>
        <p:spPr>
          <a:xfrm>
            <a:off x="467544" y="299695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32586067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
        <p:nvSpPr>
          <p:cNvPr id="8" name="Media Placeholder 4"/>
          <p:cNvSpPr>
            <a:spLocks noGrp="1"/>
          </p:cNvSpPr>
          <p:nvPr>
            <p:ph type="media" sz="quarter" idx="13"/>
          </p:nvPr>
        </p:nvSpPr>
        <p:spPr>
          <a:xfrm>
            <a:off x="467544" y="1890972"/>
            <a:ext cx="8208912" cy="4150222"/>
          </a:xfrm>
          <a:ln w="3175" cmpd="sng">
            <a:solidFill>
              <a:schemeClr val="accent1"/>
            </a:solidFill>
          </a:ln>
        </p:spPr>
        <p:txBody>
          <a:bodyPr anchor="ctr"/>
          <a:lstStyle>
            <a:lvl1pPr marL="0" indent="0" algn="ctr">
              <a:buFontTx/>
              <a:buNone/>
              <a:defRPr/>
            </a:lvl1pPr>
          </a:lstStyle>
          <a:p>
            <a:r>
              <a:rPr lang="sl-SI" smtClean="0"/>
              <a:t>Kliknite ikono, če želite dodati predstavnost</a:t>
            </a:r>
            <a:endParaRPr lang="en-US" dirty="0"/>
          </a:p>
        </p:txBody>
      </p:sp>
    </p:spTree>
    <p:extLst>
      <p:ext uri="{BB962C8B-B14F-4D97-AF65-F5344CB8AC3E}">
        <p14:creationId xmlns:p14="http://schemas.microsoft.com/office/powerpoint/2010/main" val="13362302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Full scre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000" y="234000"/>
            <a:ext cx="8676000" cy="6390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Tree>
    <p:extLst>
      <p:ext uri="{BB962C8B-B14F-4D97-AF65-F5344CB8AC3E}">
        <p14:creationId xmlns:p14="http://schemas.microsoft.com/office/powerpoint/2010/main" val="25990058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3"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4"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38428578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60040" y="1988840"/>
            <a:ext cx="4748064" cy="2088231"/>
          </a:xfrm>
        </p:spPr>
        <p:txBody>
          <a:bodyPr anchor="t" anchorCtr="0"/>
          <a:lstStyle>
            <a:lvl1pPr>
              <a:lnSpc>
                <a:spcPct val="80000"/>
              </a:lnSpc>
              <a:defRPr baseline="0">
                <a:solidFill>
                  <a:srgbClr val="224498"/>
                </a:solidFill>
                <a:latin typeface="Arial" charset="0"/>
              </a:defRPr>
            </a:lvl1pPr>
          </a:lstStyle>
          <a:p>
            <a:r>
              <a:rPr lang="sl-SI" smtClean="0"/>
              <a:t>Uredite slog naslova matrice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Tree>
    <p:extLst>
      <p:ext uri="{BB962C8B-B14F-4D97-AF65-F5344CB8AC3E}">
        <p14:creationId xmlns:p14="http://schemas.microsoft.com/office/powerpoint/2010/main" val="4103285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A Cover with author,d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0"/>
            <a:ext cx="7772400" cy="2088231"/>
          </a:xfrm>
        </p:spPr>
        <p:txBody>
          <a:bodyPr anchor="t" anchorCtr="0"/>
          <a:lstStyle>
            <a:lvl1pPr>
              <a:lnSpc>
                <a:spcPct val="80000"/>
              </a:lnSpc>
              <a:defRPr>
                <a:solidFill>
                  <a:srgbClr val="224498"/>
                </a:solidFill>
              </a:defRPr>
            </a:lvl1pPr>
          </a:lstStyle>
          <a:p>
            <a:r>
              <a:rPr lang="sl-SI" smtClean="0"/>
              <a:t>Uredite slog naslova matrice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
        <p:nvSpPr>
          <p:cNvPr id="5" name="Označba mesta besedila 4"/>
          <p:cNvSpPr>
            <a:spLocks noGrp="1"/>
          </p:cNvSpPr>
          <p:nvPr>
            <p:ph type="body" sz="quarter" idx="10" hasCustomPrompt="1"/>
          </p:nvPr>
        </p:nvSpPr>
        <p:spPr>
          <a:xfrm>
            <a:off x="755650" y="4941888"/>
            <a:ext cx="4104382" cy="1223962"/>
          </a:xfrm>
        </p:spPr>
        <p:txBody>
          <a:bodyPr>
            <a:normAutofit/>
          </a:bodyPr>
          <a:lstStyle>
            <a:lvl1pPr marL="0" indent="0">
              <a:buNone/>
              <a:defRPr sz="3200" b="1" cap="all" baseline="0">
                <a:solidFill>
                  <a:srgbClr val="2F3336"/>
                </a:solidFill>
                <a:latin typeface="Arial" panose="020B0604020202020204" pitchFamily="34" charset="0"/>
              </a:defRPr>
            </a:lvl1pPr>
          </a:lstStyle>
          <a:p>
            <a:pPr lvl="0"/>
            <a:r>
              <a:rPr lang="sl-SI" dirty="0" smtClean="0"/>
              <a:t>AUTHOR NAME SURNAME</a:t>
            </a:r>
            <a:endParaRPr lang="sl-SI" dirty="0"/>
          </a:p>
        </p:txBody>
      </p:sp>
      <p:sp>
        <p:nvSpPr>
          <p:cNvPr id="7" name="Označba mesta besedila 6"/>
          <p:cNvSpPr>
            <a:spLocks noGrp="1"/>
          </p:cNvSpPr>
          <p:nvPr>
            <p:ph type="body" sz="quarter" idx="11" hasCustomPrompt="1"/>
          </p:nvPr>
        </p:nvSpPr>
        <p:spPr>
          <a:xfrm>
            <a:off x="5004047" y="4941888"/>
            <a:ext cx="3528765" cy="790575"/>
          </a:xfrm>
        </p:spPr>
        <p:txBody>
          <a:bodyPr>
            <a:normAutofit/>
          </a:bodyPr>
          <a:lstStyle>
            <a:lvl1pPr marL="0" indent="0">
              <a:buNone/>
              <a:defRPr sz="2800" baseline="0"/>
            </a:lvl1pPr>
          </a:lstStyle>
          <a:p>
            <a:pPr lvl="0"/>
            <a:r>
              <a:rPr lang="sl-SI" dirty="0" smtClean="0"/>
              <a:t>(</a:t>
            </a:r>
            <a:r>
              <a:rPr lang="sl-SI" dirty="0" err="1" smtClean="0"/>
              <a:t>Day</a:t>
            </a:r>
            <a:r>
              <a:rPr lang="sl-SI" dirty="0" smtClean="0"/>
              <a:t>) </a:t>
            </a:r>
            <a:r>
              <a:rPr lang="sl-SI" dirty="0" err="1" smtClean="0"/>
              <a:t>month</a:t>
            </a:r>
            <a:r>
              <a:rPr lang="sl-SI" dirty="0" smtClean="0"/>
              <a:t>, </a:t>
            </a:r>
            <a:r>
              <a:rPr lang="sl-SI" dirty="0" err="1" smtClean="0"/>
              <a:t>year</a:t>
            </a:r>
            <a:endParaRPr lang="sl-SI" dirty="0"/>
          </a:p>
        </p:txBody>
      </p:sp>
    </p:spTree>
    <p:extLst>
      <p:ext uri="{BB962C8B-B14F-4D97-AF65-F5344CB8AC3E}">
        <p14:creationId xmlns:p14="http://schemas.microsoft.com/office/powerpoint/2010/main" val="1851848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lvl1pPr>
              <a:buClr>
                <a:srgbClr val="224498"/>
              </a:buClr>
              <a:defRPr>
                <a:solidFill>
                  <a:srgbClr val="2F3336"/>
                </a:solidFill>
              </a:defRPr>
            </a:lvl1pPr>
            <a:lvl2pPr>
              <a:buClr>
                <a:srgbClr val="224498"/>
              </a:buClr>
              <a:defRPr>
                <a:solidFill>
                  <a:srgbClr val="2F3336"/>
                </a:solidFill>
              </a:defRPr>
            </a:lvl2pPr>
            <a:lvl3pPr>
              <a:buClr>
                <a:srgbClr val="224498"/>
              </a:buClr>
              <a:defRPr>
                <a:solidFill>
                  <a:srgbClr val="2F3336"/>
                </a:solidFill>
              </a:defRPr>
            </a:lvl3pPr>
            <a:lvl4pPr>
              <a:buClr>
                <a:srgbClr val="224498"/>
              </a:buClr>
              <a:defRPr>
                <a:solidFill>
                  <a:srgbClr val="2F3336"/>
                </a:solidFill>
              </a:defRPr>
            </a:lvl4pPr>
            <a:lvl5pPr>
              <a:buClr>
                <a:srgbClr val="224498"/>
              </a:buClr>
              <a:defRPr>
                <a:solidFill>
                  <a:srgbClr val="2F3336"/>
                </a:solidFil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200" baseline="0">
                <a:solidFill>
                  <a:schemeClr val="tx1">
                    <a:lumMod val="75000"/>
                    <a:lumOff val="25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4183972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lvl1pPr>
              <a:buClr>
                <a:srgbClr val="224498"/>
              </a:buClr>
              <a:defRPr>
                <a:solidFill>
                  <a:srgbClr val="2F3336"/>
                </a:solidFill>
              </a:defRPr>
            </a:lvl1pPr>
            <a:lvl2pPr>
              <a:buClr>
                <a:srgbClr val="224498"/>
              </a:buClr>
              <a:defRPr>
                <a:solidFill>
                  <a:srgbClr val="2F3336"/>
                </a:solidFill>
              </a:defRPr>
            </a:lvl2pPr>
            <a:lvl3pPr>
              <a:buClr>
                <a:srgbClr val="224498"/>
              </a:buClr>
              <a:defRPr>
                <a:solidFill>
                  <a:srgbClr val="2F3336"/>
                </a:solidFill>
              </a:defRPr>
            </a:lvl3pPr>
            <a:lvl4pPr>
              <a:buClr>
                <a:srgbClr val="224498"/>
              </a:buClr>
              <a:defRPr>
                <a:solidFill>
                  <a:srgbClr val="2F3336"/>
                </a:solidFill>
              </a:defRPr>
            </a:lvl4pPr>
            <a:lvl5pPr>
              <a:buClr>
                <a:srgbClr val="224498"/>
              </a:buClr>
              <a:defRPr>
                <a:solidFill>
                  <a:srgbClr val="2F3336"/>
                </a:solidFil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200" baseline="0">
                <a:solidFill>
                  <a:schemeClr val="tx1">
                    <a:lumMod val="75000"/>
                    <a:lumOff val="25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72095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ntent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lvl1pPr marL="0" indent="0">
              <a:buClr>
                <a:schemeClr val="bg2"/>
              </a:buClr>
              <a:buNone/>
              <a:defRPr/>
            </a:lvl1pPr>
          </a:lstStyle>
          <a:p>
            <a:pPr lvl="0"/>
            <a:r>
              <a:rPr lang="sl-SI" smtClean="0"/>
              <a:t>Uredite sloge besedila matrice</a:t>
            </a:r>
          </a:p>
        </p:txBody>
      </p:sp>
      <p:sp>
        <p:nvSpPr>
          <p:cNvPr id="4" name="Text Placeholder 4"/>
          <p:cNvSpPr>
            <a:spLocks noGrp="1"/>
          </p:cNvSpPr>
          <p:nvPr>
            <p:ph type="body" sz="quarter" idx="10" hasCustomPrompt="1"/>
          </p:nvPr>
        </p:nvSpPr>
        <p:spPr>
          <a:xfrm>
            <a:off x="1619672" y="6220314"/>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366916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sl-SI"/>
          </a:p>
        </p:txBody>
      </p:sp>
      <p:sp>
        <p:nvSpPr>
          <p:cNvPr id="4"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5"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2964457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467544" y="1600199"/>
            <a:ext cx="4028256" cy="4525963"/>
          </a:xfrm>
        </p:spPr>
        <p:txBody>
          <a:bodyPr/>
          <a:lstStyle>
            <a:lvl1pPr>
              <a:buClr>
                <a:srgbClr val="224498"/>
              </a:buClr>
              <a:defRPr sz="2800"/>
            </a:lvl1pPr>
            <a:lvl2pPr>
              <a:buClr>
                <a:srgbClr val="224498"/>
              </a:buClr>
              <a:defRPr sz="2400"/>
            </a:lvl2pPr>
            <a:lvl3pPr>
              <a:buClr>
                <a:srgbClr val="224498"/>
              </a:buClr>
              <a:defRPr sz="2000"/>
            </a:lvl3pPr>
            <a:lvl4pPr>
              <a:buClr>
                <a:srgbClr val="224498"/>
              </a:buClr>
              <a:defRPr sz="1800"/>
            </a:lvl4pPr>
            <a:lvl5pPr>
              <a:buClr>
                <a:srgbClr val="224498"/>
              </a:buCl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58544" y="1600200"/>
            <a:ext cx="4028256" cy="4525963"/>
          </a:xfrm>
        </p:spPr>
        <p:txBody>
          <a:bodyPr/>
          <a:lstStyle>
            <a:lvl1pPr>
              <a:buClr>
                <a:srgbClr val="224498"/>
              </a:buClr>
              <a:defRPr sz="2800"/>
            </a:lvl1pPr>
            <a:lvl2pPr>
              <a:buClr>
                <a:srgbClr val="224498"/>
              </a:buClr>
              <a:defRPr sz="2400"/>
            </a:lvl2pPr>
            <a:lvl3pPr>
              <a:buClr>
                <a:srgbClr val="224498"/>
              </a:buClr>
              <a:defRPr sz="2000"/>
            </a:lvl3pPr>
            <a:lvl4pPr>
              <a:buClr>
                <a:srgbClr val="224498"/>
              </a:buClr>
              <a:defRPr sz="1800"/>
            </a:lvl4pPr>
            <a:lvl5pPr>
              <a:buClr>
                <a:srgbClr val="224498"/>
              </a:buCl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36985496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ntents on the side">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1"/>
            <a:ext cx="3371156" cy="1368152"/>
          </a:xfrm>
        </p:spPr>
        <p:txBody>
          <a:bodyPr anchor="b"/>
          <a:lstStyle>
            <a:lvl1pPr algn="l">
              <a:defRPr sz="2000" b="1">
                <a:solidFill>
                  <a:srgbClr val="224498"/>
                </a:solidFill>
              </a:defRPr>
            </a:lvl1pPr>
          </a:lstStyle>
          <a:p>
            <a:r>
              <a:rPr lang="sl-SI" smtClean="0"/>
              <a:t>Uredite slog naslova matrice</a:t>
            </a:r>
            <a:endParaRPr lang="en-US" dirty="0"/>
          </a:p>
        </p:txBody>
      </p:sp>
      <p:sp>
        <p:nvSpPr>
          <p:cNvPr id="3" name="Content Placeholder 2"/>
          <p:cNvSpPr>
            <a:spLocks noGrp="1"/>
          </p:cNvSpPr>
          <p:nvPr>
            <p:ph idx="1"/>
          </p:nvPr>
        </p:nvSpPr>
        <p:spPr>
          <a:xfrm>
            <a:off x="4017442" y="908720"/>
            <a:ext cx="4669358" cy="5277049"/>
          </a:xfrm>
        </p:spPr>
        <p:txBody>
          <a:bodyPr/>
          <a:lstStyle>
            <a:lvl1pPr>
              <a:buClr>
                <a:srgbClr val="224498"/>
              </a:buClr>
              <a:defRPr sz="3200"/>
            </a:lvl1pPr>
            <a:lvl2pPr>
              <a:buClr>
                <a:srgbClr val="224498"/>
              </a:buClr>
              <a:buFont typeface="Arial" pitchFamily="34" charset="0"/>
              <a:buChar char="•"/>
              <a:defRPr sz="2800"/>
            </a:lvl2pPr>
            <a:lvl3pPr>
              <a:buClr>
                <a:srgbClr val="224498"/>
              </a:buClr>
              <a:defRPr sz="2400"/>
            </a:lvl3pPr>
            <a:lvl4pPr>
              <a:buClr>
                <a:srgbClr val="224498"/>
              </a:buClr>
              <a:buFont typeface="Arial" pitchFamily="34" charset="0"/>
              <a:buChar char="•"/>
              <a:defRPr sz="2000"/>
            </a:lvl4pPr>
            <a:lvl5pPr>
              <a:buClr>
                <a:srgbClr val="224498"/>
              </a:buClr>
              <a:buFont typeface="Arial" pitchFamily="34" charset="0"/>
              <a:buChar char="•"/>
              <a:defRPr sz="2000">
                <a:solidFill>
                  <a:schemeClr val="tx1"/>
                </a:solidFill>
              </a:defRPr>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67544" y="2492896"/>
            <a:ext cx="3371156" cy="36928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itle 1"/>
          <p:cNvSpPr txBox="1">
            <a:spLocks/>
          </p:cNvSpPr>
          <p:nvPr userDrawn="1"/>
        </p:nvSpPr>
        <p:spPr>
          <a:xfrm>
            <a:off x="755576" y="332656"/>
            <a:ext cx="7931224" cy="115699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endParaRPr lang="sl-SI" dirty="0"/>
          </a:p>
        </p:txBody>
      </p:sp>
      <p:sp>
        <p:nvSpPr>
          <p:cNvPr id="6"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7"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8"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Tree>
    <p:extLst>
      <p:ext uri="{BB962C8B-B14F-4D97-AF65-F5344CB8AC3E}">
        <p14:creationId xmlns:p14="http://schemas.microsoft.com/office/powerpoint/2010/main" val="3261425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smtClean="0"/>
              <a:t>Author</a:t>
            </a:r>
            <a:r>
              <a:rPr lang="sl-SI" dirty="0" smtClean="0"/>
              <a:t>, European Sealing </a:t>
            </a:r>
            <a:r>
              <a:rPr lang="sl-SI" dirty="0" err="1" smtClean="0"/>
              <a:t>Association</a:t>
            </a:r>
            <a:endParaRPr lang="en-US" dirty="0" smtClean="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smtClean="0"/>
              <a:t>Title </a:t>
            </a:r>
            <a:r>
              <a:rPr lang="sl-SI" dirty="0" err="1" smtClean="0"/>
              <a:t>of</a:t>
            </a:r>
            <a:r>
              <a:rPr lang="sl-SI" dirty="0" smtClean="0"/>
              <a:t> </a:t>
            </a:r>
            <a:r>
              <a:rPr lang="sl-SI" dirty="0" err="1" smtClean="0"/>
              <a:t>the</a:t>
            </a:r>
            <a:r>
              <a:rPr lang="sl-SI" dirty="0" smtClean="0"/>
              <a:t> </a:t>
            </a:r>
            <a:r>
              <a:rPr lang="sl-SI" dirty="0" err="1" smtClean="0"/>
              <a:t>presentation</a:t>
            </a:r>
            <a:endParaRPr lang="sl-SI" dirty="0" smtClean="0"/>
          </a:p>
        </p:txBody>
      </p:sp>
      <p:sp>
        <p:nvSpPr>
          <p:cNvPr id="8" name="Title 1"/>
          <p:cNvSpPr>
            <a:spLocks noGrp="1"/>
          </p:cNvSpPr>
          <p:nvPr>
            <p:ph type="title"/>
          </p:nvPr>
        </p:nvSpPr>
        <p:spPr>
          <a:xfrm>
            <a:off x="467544" y="1196752"/>
            <a:ext cx="5486400" cy="1627008"/>
          </a:xfrm>
        </p:spPr>
        <p:txBody>
          <a:bodyPr anchor="b">
            <a:normAutofit/>
          </a:bodyPr>
          <a:lstStyle>
            <a:lvl1pPr algn="l">
              <a:defRPr sz="4400" b="1"/>
            </a:lvl1pPr>
          </a:lstStyle>
          <a:p>
            <a:r>
              <a:rPr lang="sl-SI" smtClean="0"/>
              <a:t>Uredite slog naslova matrice</a:t>
            </a:r>
            <a:endParaRPr lang="en-US" dirty="0"/>
          </a:p>
        </p:txBody>
      </p:sp>
      <p:sp>
        <p:nvSpPr>
          <p:cNvPr id="9" name="Text Placeholder 3"/>
          <p:cNvSpPr>
            <a:spLocks noGrp="1"/>
          </p:cNvSpPr>
          <p:nvPr>
            <p:ph type="body" sz="half" idx="2"/>
          </p:nvPr>
        </p:nvSpPr>
        <p:spPr>
          <a:xfrm>
            <a:off x="467544" y="299695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3141155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19256" cy="1156990"/>
          </a:xfrm>
          <a:prstGeom prst="rect">
            <a:avLst/>
          </a:prstGeom>
        </p:spPr>
        <p:txBody>
          <a:bodyPr vert="horz" lIns="91440" tIns="45720" rIns="91440" bIns="45720" rtlCol="0" anchor="b" anchorCtr="0">
            <a:normAutofit/>
          </a:bodyPr>
          <a:lstStyle/>
          <a:p>
            <a:r>
              <a:rPr lang="sl-SI" smtClean="0"/>
              <a:t>Uredite slog naslova matrice</a:t>
            </a:r>
            <a:endParaRPr lang="en-US" dirty="0"/>
          </a:p>
        </p:txBody>
      </p:sp>
      <p:sp>
        <p:nvSpPr>
          <p:cNvPr id="3" name="Text Placeholder 2"/>
          <p:cNvSpPr>
            <a:spLocks noGrp="1"/>
          </p:cNvSpPr>
          <p:nvPr>
            <p:ph type="body" idx="1"/>
          </p:nvPr>
        </p:nvSpPr>
        <p:spPr>
          <a:xfrm>
            <a:off x="467544" y="1855365"/>
            <a:ext cx="8219256" cy="4237931"/>
          </a:xfrm>
          <a:prstGeom prst="rect">
            <a:avLst/>
          </a:prstGeom>
          <a:noFill/>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extLst>
      <p:ext uri="{BB962C8B-B14F-4D97-AF65-F5344CB8AC3E}">
        <p14:creationId xmlns:p14="http://schemas.microsoft.com/office/powerpoint/2010/main" val="2695806131"/>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22" r:id="rId4"/>
    <p:sldLayoutId id="2147483711" r:id="rId5"/>
    <p:sldLayoutId id="2147483712" r:id="rId6"/>
    <p:sldLayoutId id="2147483713" r:id="rId7"/>
    <p:sldLayoutId id="2147483714" r:id="rId8"/>
    <p:sldLayoutId id="2147483715" r:id="rId9"/>
    <p:sldLayoutId id="2147483721" r:id="rId10"/>
    <p:sldLayoutId id="2147483716" r:id="rId11"/>
    <p:sldLayoutId id="2147483717" r:id="rId12"/>
    <p:sldLayoutId id="2147483718" r:id="rId13"/>
    <p:sldLayoutId id="2147483719" r:id="rId14"/>
  </p:sldLayoutIdLst>
  <p:timing>
    <p:tnLst>
      <p:par>
        <p:cTn id="1" dur="indefinite" restart="never" nodeType="tmRoot"/>
      </p:par>
    </p:tnLst>
  </p:timing>
  <p:hf hdr="0" dt="0"/>
  <p:txStyles>
    <p:titleStyle>
      <a:lvl1pPr algn="l" defTabSz="914400" rtl="0" eaLnBrk="1" latinLnBrk="0" hangingPunct="1">
        <a:spcBef>
          <a:spcPct val="0"/>
        </a:spcBef>
        <a:buNone/>
        <a:defRPr sz="4400" b="1" kern="1200" baseline="0">
          <a:solidFill>
            <a:srgbClr val="224498"/>
          </a:solidFill>
          <a:latin typeface="+mj-lt"/>
          <a:ea typeface="+mj-ea"/>
          <a:cs typeface="+mj-cs"/>
        </a:defRPr>
      </a:lvl1pPr>
    </p:titleStyle>
    <p:bodyStyle>
      <a:lvl1pPr marL="342900" indent="-342900" algn="l" defTabSz="914400" rtl="0" eaLnBrk="1" latinLnBrk="0" hangingPunct="1">
        <a:spcBef>
          <a:spcPct val="20000"/>
        </a:spcBef>
        <a:buClr>
          <a:srgbClr val="224498"/>
        </a:buClr>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Clr>
          <a:srgbClr val="224498"/>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22449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pPr algn="ctr"/>
            <a:r>
              <a:rPr lang="en-GB" dirty="0"/>
              <a:t>Legislation </a:t>
            </a:r>
            <a:r>
              <a:rPr lang="en-GB" dirty="0" smtClean="0"/>
              <a:t>and Standards </a:t>
            </a:r>
            <a:r>
              <a:rPr lang="en-GB" dirty="0"/>
              <a:t>C</a:t>
            </a:r>
            <a:r>
              <a:rPr lang="en-GB" dirty="0" smtClean="0"/>
              <a:t>ommittee</a:t>
            </a:r>
            <a:endParaRPr lang="sl-SI" dirty="0"/>
          </a:p>
        </p:txBody>
      </p:sp>
      <p:sp>
        <p:nvSpPr>
          <p:cNvPr id="3" name="Označba mesta besedila 2"/>
          <p:cNvSpPr>
            <a:spLocks noGrp="1"/>
          </p:cNvSpPr>
          <p:nvPr>
            <p:ph type="body" sz="quarter" idx="10"/>
          </p:nvPr>
        </p:nvSpPr>
        <p:spPr>
          <a:xfrm>
            <a:off x="755650" y="4941888"/>
            <a:ext cx="3816350" cy="1223962"/>
          </a:xfrm>
        </p:spPr>
        <p:txBody>
          <a:bodyPr>
            <a:normAutofit lnSpcReduction="10000"/>
          </a:bodyPr>
          <a:lstStyle/>
          <a:p>
            <a:r>
              <a:rPr lang="en-GB" dirty="0" smtClean="0"/>
              <a:t>DAVID MITCHELL</a:t>
            </a:r>
            <a:endParaRPr lang="sl-SI" dirty="0" smtClean="0"/>
          </a:p>
          <a:p>
            <a:r>
              <a:rPr lang="en-GB" sz="2100" dirty="0" smtClean="0"/>
              <a:t>LEGISLATION AND </a:t>
            </a:r>
            <a:r>
              <a:rPr lang="en-GB" sz="2100" dirty="0"/>
              <a:t>sTANDARDS DIRECTOR</a:t>
            </a:r>
            <a:endParaRPr lang="sl-SI" sz="2100" dirty="0" smtClean="0"/>
          </a:p>
        </p:txBody>
      </p:sp>
      <p:sp>
        <p:nvSpPr>
          <p:cNvPr id="4" name="Označba mesta besedila 3"/>
          <p:cNvSpPr>
            <a:spLocks noGrp="1"/>
          </p:cNvSpPr>
          <p:nvPr>
            <p:ph type="body" sz="quarter" idx="11"/>
          </p:nvPr>
        </p:nvSpPr>
        <p:spPr>
          <a:xfrm>
            <a:off x="5220072" y="5013176"/>
            <a:ext cx="3528765" cy="790575"/>
          </a:xfrm>
        </p:spPr>
        <p:txBody>
          <a:bodyPr/>
          <a:lstStyle/>
          <a:p>
            <a:r>
              <a:rPr lang="en-GB" dirty="0" smtClean="0"/>
              <a:t>16th</a:t>
            </a:r>
            <a:r>
              <a:rPr lang="sl-SI" dirty="0" smtClean="0"/>
              <a:t> Ma</a:t>
            </a:r>
            <a:r>
              <a:rPr lang="en-GB" dirty="0" smtClean="0"/>
              <a:t>y</a:t>
            </a:r>
            <a:r>
              <a:rPr lang="sl-SI" dirty="0" smtClean="0"/>
              <a:t> 201</a:t>
            </a:r>
            <a:r>
              <a:rPr lang="en-GB" dirty="0" smtClean="0"/>
              <a:t>8</a:t>
            </a:r>
            <a:endParaRPr lang="sl-SI" dirty="0"/>
          </a:p>
        </p:txBody>
      </p:sp>
    </p:spTree>
    <p:extLst>
      <p:ext uri="{BB962C8B-B14F-4D97-AF65-F5344CB8AC3E}">
        <p14:creationId xmlns:p14="http://schemas.microsoft.com/office/powerpoint/2010/main" val="161414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9762"/>
            <a:ext cx="8676456" cy="1301006"/>
          </a:xfrm>
        </p:spPr>
        <p:txBody>
          <a:bodyPr>
            <a:noAutofit/>
          </a:bodyPr>
          <a:lstStyle/>
          <a:p>
            <a:pPr algn="ct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ESA Fugitive Emissions Reduction document </a:t>
            </a:r>
            <a:endParaRPr lang="en-US" sz="3200" dirty="0"/>
          </a:p>
        </p:txBody>
      </p:sp>
      <p:sp>
        <p:nvSpPr>
          <p:cNvPr id="4" name="Content Placeholder 3"/>
          <p:cNvSpPr>
            <a:spLocks noGrp="1"/>
          </p:cNvSpPr>
          <p:nvPr>
            <p:ph idx="1"/>
          </p:nvPr>
        </p:nvSpPr>
        <p:spPr>
          <a:xfrm>
            <a:off x="251520" y="1124744"/>
            <a:ext cx="8568952" cy="5095570"/>
          </a:xfrm>
        </p:spPr>
        <p:txBody>
          <a:bodyPr>
            <a:normAutofit fontScale="62500" lnSpcReduction="20000"/>
          </a:bodyPr>
          <a:lstStyle/>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dirty="0" smtClean="0"/>
              <a:t>The new Fugitive Emissions Reduction Document will have the following sections</a:t>
            </a:r>
            <a:r>
              <a:rPr lang="en-GB" sz="2400" dirty="0" smtClean="0"/>
              <a:t>:</a:t>
            </a:r>
          </a:p>
          <a:p>
            <a:pPr marL="342900" indent="-342900">
              <a:buFont typeface="Arial" panose="020B0604020202020204" pitchFamily="34" charset="0"/>
              <a:buChar char="•"/>
            </a:pPr>
            <a:endParaRPr lang="en-GB" sz="2400" dirty="0" smtClean="0"/>
          </a:p>
          <a:p>
            <a:pPr lvl="1"/>
            <a:r>
              <a:rPr lang="en-GB" cap="all" dirty="0"/>
              <a:t>SECTION 1. EXECUTIVE </a:t>
            </a:r>
            <a:r>
              <a:rPr lang="en-GB" cap="all" dirty="0" smtClean="0"/>
              <a:t>SUMMARY.</a:t>
            </a:r>
            <a:endParaRPr lang="en-GB" cap="all" dirty="0"/>
          </a:p>
          <a:p>
            <a:pPr lvl="1"/>
            <a:r>
              <a:rPr lang="en-GB" cap="all" dirty="0"/>
              <a:t>Section 2. General introduction to the sources of Fugitive Emissions and Emission Reduction.</a:t>
            </a:r>
          </a:p>
          <a:p>
            <a:pPr lvl="1"/>
            <a:r>
              <a:rPr lang="en-GB" cap="all" dirty="0"/>
              <a:t>Section 3. Gaskets used in sealing Flanged </a:t>
            </a:r>
            <a:r>
              <a:rPr lang="en-GB" cap="all" dirty="0" smtClean="0"/>
              <a:t>connections.</a:t>
            </a:r>
            <a:endParaRPr lang="en-GB" cap="all" dirty="0"/>
          </a:p>
          <a:p>
            <a:pPr lvl="1"/>
            <a:r>
              <a:rPr lang="en-GB" cap="all" dirty="0"/>
              <a:t>Section 4. Mechanical seals used in rotating equipment, such as pumps, centrifugal compressors, and agitators/mixers.</a:t>
            </a:r>
          </a:p>
          <a:p>
            <a:pPr lvl="1"/>
            <a:r>
              <a:rPr lang="en-GB" cap="all" dirty="0"/>
              <a:t>Section 5. Packings used in valve stems and rotating </a:t>
            </a:r>
            <a:r>
              <a:rPr lang="en-GB" cap="all" dirty="0" smtClean="0"/>
              <a:t>equipment.</a:t>
            </a:r>
            <a:endParaRPr lang="en-GB" cap="all" dirty="0"/>
          </a:p>
          <a:p>
            <a:pPr lvl="1"/>
            <a:r>
              <a:rPr lang="en-GB" cap="all" dirty="0"/>
              <a:t>Section 6. </a:t>
            </a:r>
            <a:r>
              <a:rPr lang="en-GB" cap="all" dirty="0" smtClean="0"/>
              <a:t>Elastomers and POLYMERIC SEALS.</a:t>
            </a:r>
            <a:endParaRPr lang="en-GB" cap="all" dirty="0"/>
          </a:p>
          <a:p>
            <a:pPr lvl="1"/>
            <a:r>
              <a:rPr lang="en-GB" cap="all" dirty="0"/>
              <a:t>Section 7. Expansion joints.</a:t>
            </a:r>
          </a:p>
          <a:p>
            <a:pPr lvl="1"/>
            <a:r>
              <a:rPr lang="en-GB" cap="all" dirty="0"/>
              <a:t>Section 8. Methods of measuring emissions accurately</a:t>
            </a:r>
            <a:r>
              <a:rPr lang="en-GB" cap="all" dirty="0" smtClean="0"/>
              <a:t>. </a:t>
            </a:r>
            <a:r>
              <a:rPr lang="en-GB" sz="2600" cap="all" dirty="0" smtClean="0">
                <a:solidFill>
                  <a:srgbClr val="FF0000"/>
                </a:solidFill>
              </a:rPr>
              <a:t>Any volunteers to help here?</a:t>
            </a:r>
            <a:endParaRPr lang="en-GB" sz="2600" cap="all" dirty="0">
              <a:solidFill>
                <a:srgbClr val="FF0000"/>
              </a:solidFill>
            </a:endParaRPr>
          </a:p>
          <a:p>
            <a:pPr lvl="1"/>
            <a:r>
              <a:rPr lang="en-GB" cap="all" dirty="0"/>
              <a:t>Section 9. Glossary of </a:t>
            </a:r>
            <a:r>
              <a:rPr lang="en-GB" cap="all" dirty="0" smtClean="0"/>
              <a:t>terms.</a:t>
            </a:r>
          </a:p>
          <a:p>
            <a:pPr lvl="1"/>
            <a:r>
              <a:rPr lang="en-GB" sz="2900" cap="all" dirty="0" smtClean="0"/>
              <a:t>SECTION 10. Appendix ?</a:t>
            </a:r>
          </a:p>
          <a:p>
            <a:pPr marL="457200" lvl="1" indent="0">
              <a:buNone/>
            </a:pPr>
            <a:endParaRPr lang="en-GB" sz="3800" dirty="0" smtClean="0"/>
          </a:p>
          <a:p>
            <a:pPr marL="1085850" lvl="1" indent="-342900"/>
            <a:endParaRPr lang="en-GB" sz="1600" dirty="0" smtClean="0"/>
          </a:p>
          <a:p>
            <a:pPr marL="342900" indent="-342900">
              <a:buFont typeface="Arial" panose="020B0604020202020204" pitchFamily="34" charset="0"/>
              <a:buChar char="•"/>
            </a:pPr>
            <a:endParaRPr lang="en-GB" sz="2400" dirty="0"/>
          </a:p>
        </p:txBody>
      </p:sp>
      <p:sp>
        <p:nvSpPr>
          <p:cNvPr id="5" name="Text Placeholder 4"/>
          <p:cNvSpPr>
            <a:spLocks noGrp="1"/>
          </p:cNvSpPr>
          <p:nvPr>
            <p:ph type="body" sz="quarter" idx="10"/>
          </p:nvPr>
        </p:nvSpPr>
        <p:spPr/>
        <p:txBody>
          <a:bodyPr/>
          <a:lstStyle/>
          <a:p>
            <a:r>
              <a:rPr lang="en-US" dirty="0" smtClean="0"/>
              <a:t>David Mitchell, Legislation and Standards Director</a:t>
            </a:r>
            <a:endParaRPr lang="en-US" dirty="0"/>
          </a:p>
        </p:txBody>
      </p:sp>
      <p:sp>
        <p:nvSpPr>
          <p:cNvPr id="3" name="Text Placeholder 2"/>
          <p:cNvSpPr>
            <a:spLocks noGrp="1"/>
          </p:cNvSpPr>
          <p:nvPr>
            <p:ph type="body" sz="quarter" idx="11"/>
          </p:nvPr>
        </p:nvSpPr>
        <p:spPr/>
        <p:txBody>
          <a:bodyPr>
            <a:normAutofit fontScale="92500" lnSpcReduction="10000"/>
          </a:bodyPr>
          <a:lstStyle/>
          <a:p>
            <a:pPr marL="0" indent="0">
              <a:buNone/>
            </a:pPr>
            <a:endParaRPr lang="en-US" sz="1100" dirty="0">
              <a:solidFill>
                <a:schemeClr val="tx1">
                  <a:lumMod val="50000"/>
                  <a:lumOff val="50000"/>
                </a:schemeClr>
              </a:solidFill>
            </a:endParaRPr>
          </a:p>
        </p:txBody>
      </p:sp>
      <p:sp>
        <p:nvSpPr>
          <p:cNvPr id="7" name="Text Placeholder 6"/>
          <p:cNvSpPr>
            <a:spLocks noGrp="1"/>
          </p:cNvSpPr>
          <p:nvPr>
            <p:ph type="body" sz="quarter" idx="12"/>
          </p:nvPr>
        </p:nvSpPr>
        <p:spPr>
          <a:xfrm>
            <a:off x="468313" y="188640"/>
            <a:ext cx="8207375" cy="792088"/>
          </a:xfrm>
        </p:spPr>
        <p:txBody>
          <a:bodyPr/>
          <a:lstStyle/>
          <a:p>
            <a:r>
              <a:rPr lang="en-GB" dirty="0" smtClean="0"/>
              <a:t>May 2018</a:t>
            </a:r>
            <a:endParaRPr lang="en-GB" dirty="0"/>
          </a:p>
        </p:txBody>
      </p:sp>
    </p:spTree>
    <p:extLst>
      <p:ext uri="{BB962C8B-B14F-4D97-AF65-F5344CB8AC3E}">
        <p14:creationId xmlns:p14="http://schemas.microsoft.com/office/powerpoint/2010/main" val="1769091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19256" cy="936104"/>
          </a:xfrm>
        </p:spPr>
        <p:txBody>
          <a:bodyPr/>
          <a:lstStyle/>
          <a:p>
            <a:pPr algn="ctr"/>
            <a:r>
              <a:rPr lang="en-GB" dirty="0" smtClean="0"/>
              <a:t>Other activities</a:t>
            </a:r>
            <a:endParaRPr lang="en-GB" dirty="0"/>
          </a:p>
        </p:txBody>
      </p:sp>
      <p:sp>
        <p:nvSpPr>
          <p:cNvPr id="3" name="Content Placeholder 2"/>
          <p:cNvSpPr>
            <a:spLocks noGrp="1"/>
          </p:cNvSpPr>
          <p:nvPr>
            <p:ph idx="1"/>
          </p:nvPr>
        </p:nvSpPr>
        <p:spPr>
          <a:xfrm>
            <a:off x="251520" y="808123"/>
            <a:ext cx="8640960" cy="5573205"/>
          </a:xfrm>
        </p:spPr>
        <p:txBody>
          <a:bodyPr>
            <a:normAutofit fontScale="85000" lnSpcReduction="10000"/>
          </a:bodyPr>
          <a:lstStyle/>
          <a:p>
            <a:r>
              <a:rPr lang="en-GB" sz="2400" dirty="0" smtClean="0"/>
              <a:t>Other subjects which are part of the Standards and Legislation scope:</a:t>
            </a:r>
          </a:p>
          <a:p>
            <a:endParaRPr lang="en-GB" sz="2400" dirty="0" smtClean="0"/>
          </a:p>
          <a:p>
            <a:pPr marL="342900" indent="-342900">
              <a:buFont typeface="Arial" panose="020B0604020202020204" pitchFamily="34" charset="0"/>
              <a:buChar char="•"/>
            </a:pPr>
            <a:r>
              <a:rPr lang="en-GB" sz="2400" dirty="0" smtClean="0"/>
              <a:t>Revision of PED 2014/68/EU, and concern over Sealing Systems used with double mechanical seals. Try to have bolted joints deemed “permanent joints” like welds. 2020 or 2024?</a:t>
            </a:r>
          </a:p>
          <a:p>
            <a:pPr marL="342900" indent="-342900">
              <a:buFont typeface="Arial" panose="020B0604020202020204" pitchFamily="34" charset="0"/>
              <a:buChar char="•"/>
            </a:pPr>
            <a:r>
              <a:rPr lang="en-GB" sz="2400" dirty="0" smtClean="0"/>
              <a:t>EC1935/2004 Carbon materials in contact with food. Migration tests.</a:t>
            </a:r>
          </a:p>
          <a:p>
            <a:pPr marL="342900" indent="-342900">
              <a:buFont typeface="Arial" panose="020B0604020202020204" pitchFamily="34" charset="0"/>
              <a:buChar char="•"/>
            </a:pPr>
            <a:r>
              <a:rPr lang="en-GB" sz="2400" dirty="0" smtClean="0"/>
              <a:t>ATEX/IECE approval tests for Mechanical Seals.</a:t>
            </a:r>
          </a:p>
          <a:p>
            <a:pPr marL="342900" indent="-342900">
              <a:buFont typeface="Arial" panose="020B0604020202020204" pitchFamily="34" charset="0"/>
              <a:buChar char="•"/>
            </a:pPr>
            <a:r>
              <a:rPr lang="en-GB" sz="2400" dirty="0" smtClean="0"/>
              <a:t>Waste Gas Chemical (WGC) is current BREF. There have been some serious new proposals on all Chemical BREFs, where WGC; LVIC/AFF&amp;S; LVOC; POL; and SIC BREFs are suggested to be combined into 2 only - WGC and LVIC.</a:t>
            </a:r>
          </a:p>
          <a:p>
            <a:pPr marL="342900" indent="-342900">
              <a:buFont typeface="Arial" panose="020B0604020202020204" pitchFamily="34" charset="0"/>
              <a:buChar char="•"/>
            </a:pPr>
            <a:r>
              <a:rPr lang="en-GB" sz="2400" dirty="0" smtClean="0"/>
              <a:t>The next BREF will be TXT covering Textile production. Originally adopted 2003, KOM will be 12-15</a:t>
            </a:r>
            <a:r>
              <a:rPr lang="en-GB" sz="2400" baseline="30000" dirty="0" smtClean="0"/>
              <a:t>th</a:t>
            </a:r>
            <a:r>
              <a:rPr lang="en-GB" sz="2400" dirty="0" smtClean="0"/>
              <a:t> June, Seville</a:t>
            </a:r>
          </a:p>
          <a:p>
            <a:pPr marL="342900" indent="-342900">
              <a:buFont typeface="Arial" panose="020B0604020202020204" pitchFamily="34" charset="0"/>
              <a:buChar char="•"/>
            </a:pPr>
            <a:r>
              <a:rPr lang="en-GB" sz="2400" b="1" dirty="0" smtClean="0"/>
              <a:t>BREXIT</a:t>
            </a:r>
            <a:r>
              <a:rPr lang="en-GB" sz="2400" dirty="0" smtClean="0"/>
              <a:t>: Rules of Origin have been agreed; Customs Union/Trade duties open, Trade EU to UK £22b GBP, UK to EU £14.5b GBP(34%); Irish border; Key open issues: Citizen's right to stay; European Court of Justice jurisdiction; UK right to create new trade deals, Fishing rights, during transition period (April 2019- end 2020).</a:t>
            </a:r>
            <a:endParaRPr lang="en-GB" sz="2400" dirty="0"/>
          </a:p>
        </p:txBody>
      </p:sp>
      <p:sp>
        <p:nvSpPr>
          <p:cNvPr id="4" name="Text Placeholder 3"/>
          <p:cNvSpPr>
            <a:spLocks noGrp="1"/>
          </p:cNvSpPr>
          <p:nvPr>
            <p:ph type="body" sz="quarter" idx="10"/>
          </p:nvPr>
        </p:nvSpPr>
        <p:spPr/>
        <p:txBody>
          <a:bodyPr/>
          <a:lstStyle/>
          <a:p>
            <a:r>
              <a:rPr lang="en-GB" dirty="0" smtClean="0"/>
              <a:t>David Mitchell, Standards and Legislation director.</a:t>
            </a:r>
            <a:endParaRPr lang="en-GB" dirty="0"/>
          </a:p>
        </p:txBody>
      </p:sp>
      <p:sp>
        <p:nvSpPr>
          <p:cNvPr id="5" name="Text Placeholder 4"/>
          <p:cNvSpPr>
            <a:spLocks noGrp="1"/>
          </p:cNvSpPr>
          <p:nvPr>
            <p:ph type="body" sz="quarter" idx="11"/>
          </p:nvPr>
        </p:nvSpPr>
        <p:spPr/>
        <p:txBody>
          <a:bodyPr>
            <a:normAutofit lnSpcReduction="10000"/>
          </a:bodyPr>
          <a:lstStyle/>
          <a:p>
            <a:endParaRPr lang="en-GB" dirty="0"/>
          </a:p>
        </p:txBody>
      </p:sp>
      <p:sp>
        <p:nvSpPr>
          <p:cNvPr id="6" name="Text Placeholder 5"/>
          <p:cNvSpPr>
            <a:spLocks noGrp="1"/>
          </p:cNvSpPr>
          <p:nvPr>
            <p:ph type="body" sz="quarter" idx="12"/>
          </p:nvPr>
        </p:nvSpPr>
        <p:spPr/>
        <p:txBody>
          <a:bodyPr/>
          <a:lstStyle/>
          <a:p>
            <a:r>
              <a:rPr lang="en-GB" dirty="0" smtClean="0"/>
              <a:t>May 2018</a:t>
            </a:r>
            <a:endParaRPr lang="en-GB" dirty="0"/>
          </a:p>
        </p:txBody>
      </p:sp>
    </p:spTree>
    <p:extLst>
      <p:ext uri="{BB962C8B-B14F-4D97-AF65-F5344CB8AC3E}">
        <p14:creationId xmlns:p14="http://schemas.microsoft.com/office/powerpoint/2010/main" val="4143409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1"/>
            <a:ext cx="7556376" cy="3168351"/>
          </a:xfrm>
        </p:spPr>
        <p:txBody>
          <a:bodyPr>
            <a:normAutofit/>
          </a:bodyPr>
          <a:lstStyle/>
          <a:p>
            <a:pPr>
              <a:lnSpc>
                <a:spcPct val="100000"/>
              </a:lnSpc>
            </a:pPr>
            <a:r>
              <a:rPr lang="en-US" dirty="0" smtClean="0"/>
              <a:t>THANK YOU</a:t>
            </a:r>
            <a:br>
              <a:rPr lang="en-US" dirty="0" smtClean="0"/>
            </a:br>
            <a:r>
              <a:rPr lang="sl-SI" dirty="0" smtClean="0"/>
              <a:t/>
            </a:r>
            <a:br>
              <a:rPr lang="sl-SI" dirty="0" smtClean="0"/>
            </a:br>
            <a:r>
              <a:rPr lang="en-GB" dirty="0" smtClean="0">
                <a:solidFill>
                  <a:schemeClr val="tx1"/>
                </a:solidFill>
              </a:rPr>
              <a:t>David Mitchell</a:t>
            </a:r>
            <a:r>
              <a:rPr lang="sl-SI" dirty="0" smtClean="0"/>
              <a:t/>
            </a:r>
            <a:br>
              <a:rPr lang="sl-SI" dirty="0" smtClean="0"/>
            </a:br>
            <a:r>
              <a:rPr lang="en-GB" sz="2200" b="0" dirty="0" smtClean="0">
                <a:solidFill>
                  <a:schemeClr val="tx1"/>
                </a:solidFill>
              </a:rPr>
              <a:t>Daemitch@btinternet.com</a:t>
            </a:r>
            <a:endParaRPr lang="en-US" sz="2200" b="0" dirty="0">
              <a:solidFill>
                <a:schemeClr val="tx1"/>
              </a:solidFill>
            </a:endParaRPr>
          </a:p>
        </p:txBody>
      </p:sp>
      <p:sp>
        <p:nvSpPr>
          <p:cNvPr id="4" name="TextBox 3"/>
          <p:cNvSpPr txBox="1"/>
          <p:nvPr/>
        </p:nvSpPr>
        <p:spPr>
          <a:xfrm>
            <a:off x="971600" y="5229200"/>
            <a:ext cx="7488832" cy="861774"/>
          </a:xfrm>
          <a:prstGeom prst="rect">
            <a:avLst/>
          </a:prstGeom>
          <a:noFill/>
        </p:spPr>
        <p:txBody>
          <a:bodyPr wrap="square" rtlCol="0">
            <a:spAutoFit/>
          </a:bodyPr>
          <a:lstStyle/>
          <a:p>
            <a:pPr algn="just"/>
            <a:r>
              <a:rPr lang="en-GB" sz="1000" b="1" dirty="0" smtClean="0">
                <a:solidFill>
                  <a:srgbClr val="224498"/>
                </a:solidFill>
              </a:rPr>
              <a:t>European Sealing Association</a:t>
            </a:r>
          </a:p>
          <a:p>
            <a:pPr algn="just"/>
            <a:r>
              <a:rPr lang="en-GB" sz="1000" dirty="0" smtClean="0">
                <a:solidFill>
                  <a:srgbClr val="224498"/>
                </a:solidFill>
              </a:rPr>
              <a:t>310, Route de la Plagne,</a:t>
            </a:r>
          </a:p>
          <a:p>
            <a:pPr algn="just"/>
            <a:r>
              <a:rPr lang="en-GB" sz="1000" dirty="0" smtClean="0">
                <a:solidFill>
                  <a:srgbClr val="224498"/>
                </a:solidFill>
              </a:rPr>
              <a:t>Morzine, France, 74110</a:t>
            </a:r>
          </a:p>
          <a:p>
            <a:pPr algn="just"/>
            <a:r>
              <a:rPr lang="en-GB" sz="1000" dirty="0" smtClean="0">
                <a:solidFill>
                  <a:srgbClr val="224498"/>
                </a:solidFill>
              </a:rPr>
              <a:t>+33 (0)6 31 94 16 00</a:t>
            </a:r>
          </a:p>
          <a:p>
            <a:pPr algn="just"/>
            <a:r>
              <a:rPr lang="en-GB" sz="1000" dirty="0" smtClean="0">
                <a:solidFill>
                  <a:srgbClr val="224498"/>
                </a:solidFill>
              </a:rPr>
              <a:t>europeansealing.com</a:t>
            </a:r>
          </a:p>
        </p:txBody>
      </p:sp>
    </p:spTree>
    <p:extLst>
      <p:ext uri="{BB962C8B-B14F-4D97-AF65-F5344CB8AC3E}">
        <p14:creationId xmlns:p14="http://schemas.microsoft.com/office/powerpoint/2010/main" val="411322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70" y="-99392"/>
            <a:ext cx="8706118" cy="1156990"/>
          </a:xfrm>
        </p:spPr>
        <p:txBody>
          <a:bodyPr>
            <a:noAutofit/>
          </a:bodyPr>
          <a:lstStyle/>
          <a:p>
            <a:r>
              <a:rPr lang="en-US" sz="3200" dirty="0" smtClean="0"/>
              <a:t>Standards and Legislation Working Group</a:t>
            </a:r>
            <a:endParaRPr lang="en-US" sz="3200" dirty="0"/>
          </a:p>
        </p:txBody>
      </p:sp>
      <p:sp>
        <p:nvSpPr>
          <p:cNvPr id="4" name="Content Placeholder 3"/>
          <p:cNvSpPr>
            <a:spLocks noGrp="1"/>
          </p:cNvSpPr>
          <p:nvPr>
            <p:ph idx="1"/>
          </p:nvPr>
        </p:nvSpPr>
        <p:spPr>
          <a:xfrm>
            <a:off x="107504" y="1129606"/>
            <a:ext cx="9036496" cy="5179714"/>
          </a:xfrm>
        </p:spPr>
        <p:txBody>
          <a:bodyPr>
            <a:normAutofit fontScale="92500"/>
          </a:bodyPr>
          <a:lstStyle/>
          <a:p>
            <a:pPr marL="457200" indent="-457200">
              <a:buFont typeface="Arial" panose="020B0604020202020204" pitchFamily="34" charset="0"/>
              <a:buChar char="•"/>
            </a:pPr>
            <a:r>
              <a:rPr lang="en-GB" sz="2400" dirty="0" smtClean="0"/>
              <a:t>A new Standards and Legislation Committee was set up following last years AGM. Liene Lamina, of Smiths Group government affairs, acts as chairperson of this group.</a:t>
            </a:r>
          </a:p>
          <a:p>
            <a:pPr marL="457200" indent="-457200">
              <a:buFont typeface="Arial" panose="020B0604020202020204" pitchFamily="34" charset="0"/>
              <a:buChar char="•"/>
            </a:pPr>
            <a:r>
              <a:rPr lang="en-GB" sz="2400" dirty="0" smtClean="0"/>
              <a:t>This Committee is charged with following European legislation, including Standards and Brexit trade agreements ensuring changes are clear, and NOT adversely affect ESA members.</a:t>
            </a:r>
          </a:p>
          <a:p>
            <a:pPr marL="457200" indent="-457200">
              <a:buFont typeface="Arial" panose="020B0604020202020204" pitchFamily="34" charset="0"/>
              <a:buChar char="•"/>
            </a:pPr>
            <a:r>
              <a:rPr lang="en-GB" sz="2400" dirty="0" smtClean="0"/>
              <a:t>Visits have been made to DG Environment (DWD); FIECA (Food contact); Europump (DWD); BPMA (Brexit); and Orgalime(BREF). </a:t>
            </a:r>
          </a:p>
          <a:p>
            <a:pPr marL="457200" indent="-457200">
              <a:buFont typeface="Arial" panose="020B0604020202020204" pitchFamily="34" charset="0"/>
              <a:buChar char="•"/>
            </a:pPr>
            <a:r>
              <a:rPr lang="en-GB" sz="2400" dirty="0" smtClean="0"/>
              <a:t>Telephone call with Thomas Brinkmann and Thibault Marty, DG Joint Research Centre, Seville (EIPPCB) resulted in ESA Emissions Reduction paper being added to BREF BATIS system.</a:t>
            </a:r>
          </a:p>
          <a:p>
            <a:pPr marL="457200" indent="-457200">
              <a:buFont typeface="Arial" panose="020B0604020202020204" pitchFamily="34" charset="0"/>
              <a:buChar char="•"/>
            </a:pPr>
            <a:r>
              <a:rPr lang="en-GB" sz="2400" dirty="0" smtClean="0"/>
              <a:t>Focus is currently on EDW; WGC BREF; PED and CE marking on Seal sealing system Plans; EC 1935/2004 food contact materials; ATEX/IECE, and Brexit especially trade agreements.</a:t>
            </a:r>
          </a:p>
          <a:p>
            <a:pPr marL="457200" indent="-457200">
              <a:buFont typeface="Arial" panose="020B0604020202020204" pitchFamily="34" charset="0"/>
              <a:buChar char="•"/>
            </a:pPr>
            <a:endParaRPr lang="en-GB" sz="2400" dirty="0" smtClean="0"/>
          </a:p>
          <a:p>
            <a:pPr lvl="1" indent="0">
              <a:buNone/>
            </a:pPr>
            <a:endParaRPr lang="en-GB" sz="1900" dirty="0"/>
          </a:p>
        </p:txBody>
      </p:sp>
      <p:sp>
        <p:nvSpPr>
          <p:cNvPr id="5" name="Text Placeholder 4"/>
          <p:cNvSpPr>
            <a:spLocks noGrp="1"/>
          </p:cNvSpPr>
          <p:nvPr>
            <p:ph type="body" sz="quarter" idx="10"/>
          </p:nvPr>
        </p:nvSpPr>
        <p:spPr/>
        <p:txBody>
          <a:bodyPr/>
          <a:lstStyle/>
          <a:p>
            <a:r>
              <a:rPr lang="en-US" dirty="0" smtClean="0"/>
              <a:t>David Mitchell, Legislation and Standards Director</a:t>
            </a:r>
            <a:endParaRPr lang="en-US" dirty="0"/>
          </a:p>
        </p:txBody>
      </p:sp>
      <p:sp>
        <p:nvSpPr>
          <p:cNvPr id="3" name="Text Placeholder 2"/>
          <p:cNvSpPr>
            <a:spLocks noGrp="1"/>
          </p:cNvSpPr>
          <p:nvPr>
            <p:ph type="body" sz="quarter" idx="11"/>
          </p:nvPr>
        </p:nvSpPr>
        <p:spPr/>
        <p:txBody>
          <a:bodyPr>
            <a:normAutofit fontScale="47500" lnSpcReduction="20000"/>
          </a:bodyPr>
          <a:lstStyle/>
          <a:p>
            <a:pPr marL="0" indent="0">
              <a:buNone/>
            </a:pPr>
            <a:r>
              <a:rPr lang="en-GB" sz="1100" dirty="0" smtClean="0">
                <a:solidFill>
                  <a:schemeClr val="tx1">
                    <a:lumMod val="50000"/>
                    <a:lumOff val="50000"/>
                  </a:schemeClr>
                </a:solidFill>
              </a:rPr>
              <a:t>David Mitchell</a:t>
            </a:r>
            <a:r>
              <a:rPr lang="sl-SI" sz="1100" dirty="0" smtClean="0">
                <a:solidFill>
                  <a:schemeClr val="tx1">
                    <a:lumMod val="50000"/>
                    <a:lumOff val="50000"/>
                  </a:schemeClr>
                </a:solidFill>
              </a:rPr>
              <a:t>, </a:t>
            </a:r>
            <a:r>
              <a:rPr lang="sl-SI" sz="1100" dirty="0">
                <a:solidFill>
                  <a:schemeClr val="tx1">
                    <a:lumMod val="50000"/>
                    <a:lumOff val="50000"/>
                  </a:schemeClr>
                </a:solidFill>
              </a:rPr>
              <a:t>European Sealing </a:t>
            </a:r>
            <a:r>
              <a:rPr lang="sl-SI" sz="1100" dirty="0" smtClean="0">
                <a:solidFill>
                  <a:schemeClr val="tx1">
                    <a:lumMod val="50000"/>
                    <a:lumOff val="50000"/>
                  </a:schemeClr>
                </a:solidFill>
              </a:rPr>
              <a:t>Association</a:t>
            </a:r>
            <a:endParaRPr lang="en-US" sz="1100" dirty="0">
              <a:solidFill>
                <a:schemeClr val="tx1">
                  <a:lumMod val="50000"/>
                  <a:lumOff val="50000"/>
                </a:schemeClr>
              </a:solidFill>
            </a:endParaRPr>
          </a:p>
        </p:txBody>
      </p:sp>
      <p:sp>
        <p:nvSpPr>
          <p:cNvPr id="7" name="Text Placeholder 6"/>
          <p:cNvSpPr>
            <a:spLocks noGrp="1"/>
          </p:cNvSpPr>
          <p:nvPr>
            <p:ph type="body" sz="quarter" idx="12"/>
          </p:nvPr>
        </p:nvSpPr>
        <p:spPr/>
        <p:txBody>
          <a:bodyPr/>
          <a:lstStyle/>
          <a:p>
            <a:r>
              <a:rPr lang="en-GB" dirty="0" smtClean="0"/>
              <a:t>May 2018</a:t>
            </a:r>
            <a:endParaRPr lang="en-GB" dirty="0"/>
          </a:p>
        </p:txBody>
      </p:sp>
    </p:spTree>
    <p:extLst>
      <p:ext uri="{BB962C8B-B14F-4D97-AF65-F5344CB8AC3E}">
        <p14:creationId xmlns:p14="http://schemas.microsoft.com/office/powerpoint/2010/main" val="2907305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762"/>
            <a:ext cx="8676456" cy="1012973"/>
          </a:xfrm>
        </p:spPr>
        <p:txBody>
          <a:bodyPr>
            <a:noAutofit/>
          </a:bodyPr>
          <a:lstStyle/>
          <a:p>
            <a:pPr algn="ctr"/>
            <a:r>
              <a:rPr lang="en-US" sz="3200" dirty="0" smtClean="0"/>
              <a:t>Environmental Goods Act (EGA)</a:t>
            </a:r>
            <a:endParaRPr lang="en-US" sz="3200" dirty="0"/>
          </a:p>
        </p:txBody>
      </p:sp>
      <p:sp>
        <p:nvSpPr>
          <p:cNvPr id="4" name="Content Placeholder 3"/>
          <p:cNvSpPr>
            <a:spLocks noGrp="1"/>
          </p:cNvSpPr>
          <p:nvPr>
            <p:ph idx="1"/>
          </p:nvPr>
        </p:nvSpPr>
        <p:spPr>
          <a:xfrm>
            <a:off x="179512" y="1080119"/>
            <a:ext cx="8712968" cy="5805265"/>
          </a:xfrm>
        </p:spPr>
        <p:txBody>
          <a:bodyPr>
            <a:normAutofit fontScale="92500" lnSpcReduction="20000"/>
          </a:bodyPr>
          <a:lstStyle/>
          <a:p>
            <a:pPr marL="342900" indent="-342900">
              <a:buFont typeface="Arial" panose="020B0604020202020204" pitchFamily="34" charset="0"/>
              <a:buChar char="•"/>
            </a:pPr>
            <a:r>
              <a:rPr lang="en-GB" sz="2900" dirty="0" smtClean="0"/>
              <a:t>No real development since final December 2016 meetings in Paris where there appeared to be general agreement. </a:t>
            </a:r>
          </a:p>
          <a:p>
            <a:pPr marL="342900" indent="-342900">
              <a:buFont typeface="Arial" panose="020B0604020202020204" pitchFamily="34" charset="0"/>
              <a:buChar char="•"/>
            </a:pPr>
            <a:r>
              <a:rPr lang="en-GB" sz="2900" dirty="0" smtClean="0"/>
              <a:t>Seals, using the agreed HS codes, are on the A list.</a:t>
            </a:r>
          </a:p>
          <a:p>
            <a:pPr marL="342900" indent="-342900">
              <a:buFont typeface="Arial" panose="020B0604020202020204" pitchFamily="34" charset="0"/>
              <a:buChar char="•"/>
            </a:pPr>
            <a:r>
              <a:rPr lang="en-GB" sz="2900" dirty="0" smtClean="0"/>
              <a:t>The election of President Trump in USA has caused a major pause in progress - “Put USA first programme”.</a:t>
            </a:r>
          </a:p>
          <a:p>
            <a:pPr marL="342900" indent="-342900">
              <a:buFont typeface="Arial" panose="020B0604020202020204" pitchFamily="34" charset="0"/>
              <a:buChar char="•"/>
            </a:pPr>
            <a:r>
              <a:rPr lang="en-GB" sz="2900" dirty="0" smtClean="0"/>
              <a:t>Chris Swonger is working with Robert Lighthizer, head of USTR (the US representative on EGA) to keep pressure on.</a:t>
            </a:r>
          </a:p>
          <a:p>
            <a:pPr marL="342900" indent="-342900">
              <a:buFont typeface="Arial" panose="020B0604020202020204" pitchFamily="34" charset="0"/>
              <a:buChar char="•"/>
            </a:pPr>
            <a:r>
              <a:rPr lang="en-GB" sz="2900" dirty="0" smtClean="0"/>
              <a:t>Some US states, Mexico and Canada increasing pressure on leakage from Methane pipelines. This may lead to new Emissions Reduction regulations.</a:t>
            </a:r>
          </a:p>
          <a:p>
            <a:pPr marL="342900" indent="-342900">
              <a:buFont typeface="Arial" panose="020B0604020202020204" pitchFamily="34" charset="0"/>
              <a:buChar char="•"/>
            </a:pPr>
            <a:r>
              <a:rPr lang="en-GB" sz="2900" dirty="0" smtClean="0"/>
              <a:t>Trump administration in final stages of agreeing a new NAFTA agreement with Canada and Mexico</a:t>
            </a:r>
          </a:p>
          <a:p>
            <a:r>
              <a:rPr lang="en-GB" sz="2900" dirty="0" smtClean="0">
                <a:solidFill>
                  <a:srgbClr val="FF0000"/>
                </a:solidFill>
              </a:rPr>
              <a:t> </a:t>
            </a:r>
          </a:p>
          <a:p>
            <a:endParaRPr lang="en-GB" sz="2400" dirty="0"/>
          </a:p>
        </p:txBody>
      </p:sp>
      <p:sp>
        <p:nvSpPr>
          <p:cNvPr id="5" name="Text Placeholder 4"/>
          <p:cNvSpPr>
            <a:spLocks noGrp="1"/>
          </p:cNvSpPr>
          <p:nvPr>
            <p:ph type="body" sz="quarter" idx="10"/>
          </p:nvPr>
        </p:nvSpPr>
        <p:spPr/>
        <p:txBody>
          <a:bodyPr/>
          <a:lstStyle/>
          <a:p>
            <a:r>
              <a:rPr lang="en-US" dirty="0" smtClean="0"/>
              <a:t>David Mitchell, Legislation and Standards Director</a:t>
            </a:r>
            <a:endParaRPr lang="en-US" dirty="0"/>
          </a:p>
        </p:txBody>
      </p:sp>
      <p:sp>
        <p:nvSpPr>
          <p:cNvPr id="3" name="Text Placeholder 2"/>
          <p:cNvSpPr>
            <a:spLocks noGrp="1"/>
          </p:cNvSpPr>
          <p:nvPr>
            <p:ph type="body" sz="quarter" idx="11"/>
          </p:nvPr>
        </p:nvSpPr>
        <p:spPr/>
        <p:txBody>
          <a:bodyPr>
            <a:normAutofit fontScale="47500" lnSpcReduction="20000"/>
          </a:bodyPr>
          <a:lstStyle/>
          <a:p>
            <a:pPr marL="0" indent="0">
              <a:buNone/>
            </a:pPr>
            <a:r>
              <a:rPr lang="en-GB" sz="1100" dirty="0" smtClean="0">
                <a:solidFill>
                  <a:schemeClr val="tx1">
                    <a:lumMod val="50000"/>
                    <a:lumOff val="50000"/>
                  </a:schemeClr>
                </a:solidFill>
              </a:rPr>
              <a:t>David Mitchell</a:t>
            </a:r>
            <a:r>
              <a:rPr lang="sl-SI" sz="1100" dirty="0" smtClean="0">
                <a:solidFill>
                  <a:schemeClr val="tx1">
                    <a:lumMod val="50000"/>
                    <a:lumOff val="50000"/>
                  </a:schemeClr>
                </a:solidFill>
              </a:rPr>
              <a:t>, </a:t>
            </a:r>
            <a:r>
              <a:rPr lang="sl-SI" sz="1100" dirty="0">
                <a:solidFill>
                  <a:schemeClr val="tx1">
                    <a:lumMod val="50000"/>
                    <a:lumOff val="50000"/>
                  </a:schemeClr>
                </a:solidFill>
              </a:rPr>
              <a:t>European Sealing </a:t>
            </a:r>
            <a:r>
              <a:rPr lang="sl-SI" sz="1100" dirty="0" smtClean="0">
                <a:solidFill>
                  <a:schemeClr val="tx1">
                    <a:lumMod val="50000"/>
                    <a:lumOff val="50000"/>
                  </a:schemeClr>
                </a:solidFill>
              </a:rPr>
              <a:t>Association</a:t>
            </a:r>
            <a:endParaRPr lang="en-US" sz="1100" dirty="0">
              <a:solidFill>
                <a:schemeClr val="tx1">
                  <a:lumMod val="50000"/>
                  <a:lumOff val="50000"/>
                </a:schemeClr>
              </a:solidFill>
            </a:endParaRPr>
          </a:p>
        </p:txBody>
      </p:sp>
      <p:sp>
        <p:nvSpPr>
          <p:cNvPr id="7" name="Text Placeholder 6"/>
          <p:cNvSpPr>
            <a:spLocks noGrp="1"/>
          </p:cNvSpPr>
          <p:nvPr>
            <p:ph type="body" sz="quarter" idx="12"/>
          </p:nvPr>
        </p:nvSpPr>
        <p:spPr/>
        <p:txBody>
          <a:bodyPr/>
          <a:lstStyle/>
          <a:p>
            <a:r>
              <a:rPr lang="en-GB" dirty="0" smtClean="0"/>
              <a:t>May 2018</a:t>
            </a:r>
            <a:endParaRPr lang="en-GB" dirty="0"/>
          </a:p>
        </p:txBody>
      </p:sp>
    </p:spTree>
    <p:extLst>
      <p:ext uri="{BB962C8B-B14F-4D97-AF65-F5344CB8AC3E}">
        <p14:creationId xmlns:p14="http://schemas.microsoft.com/office/powerpoint/2010/main" val="415373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7795"/>
            <a:ext cx="8219256" cy="724941"/>
          </a:xfrm>
        </p:spPr>
        <p:txBody>
          <a:bodyPr>
            <a:normAutofit/>
          </a:bodyPr>
          <a:lstStyle/>
          <a:p>
            <a:pPr algn="ctr"/>
            <a:r>
              <a:rPr lang="en-GB" sz="3200" dirty="0" smtClean="0"/>
              <a:t>US / CHINA TRADE WAR</a:t>
            </a:r>
            <a:endParaRPr lang="en-GB" sz="3200" dirty="0"/>
          </a:p>
        </p:txBody>
      </p:sp>
      <p:sp>
        <p:nvSpPr>
          <p:cNvPr id="3" name="Content Placeholder 2"/>
          <p:cNvSpPr>
            <a:spLocks noGrp="1"/>
          </p:cNvSpPr>
          <p:nvPr>
            <p:ph idx="1"/>
          </p:nvPr>
        </p:nvSpPr>
        <p:spPr>
          <a:xfrm>
            <a:off x="251520" y="1268760"/>
            <a:ext cx="8568952" cy="5755779"/>
          </a:xfrm>
        </p:spPr>
        <p:txBody>
          <a:bodyPr>
            <a:normAutofit fontScale="55000" lnSpcReduction="20000"/>
          </a:bodyPr>
          <a:lstStyle/>
          <a:p>
            <a:pPr marL="571500" indent="-571500">
              <a:buFont typeface="Arial" panose="020B0604020202020204" pitchFamily="34" charset="0"/>
              <a:buChar char="•"/>
            </a:pPr>
            <a:r>
              <a:rPr lang="en-GB" dirty="0"/>
              <a:t>Current USA / China trade </a:t>
            </a:r>
            <a:r>
              <a:rPr lang="en-GB" dirty="0" smtClean="0"/>
              <a:t>war under </a:t>
            </a:r>
            <a:r>
              <a:rPr lang="en-GB" b="1" dirty="0" smtClean="0"/>
              <a:t>Section 232 </a:t>
            </a:r>
            <a:r>
              <a:rPr lang="en-GB" dirty="0" smtClean="0"/>
              <a:t>focuses on Steel and Aluminium products, with $3billion dollars worth of tariff duties</a:t>
            </a:r>
          </a:p>
          <a:p>
            <a:pPr marL="571500" indent="-571500">
              <a:buFont typeface="Arial" panose="020B0604020202020204" pitchFamily="34" charset="0"/>
              <a:buChar char="•"/>
            </a:pPr>
            <a:r>
              <a:rPr lang="en-GB" dirty="0" smtClean="0"/>
              <a:t>25</a:t>
            </a:r>
            <a:r>
              <a:rPr lang="en-GB" dirty="0"/>
              <a:t>% import duty </a:t>
            </a:r>
            <a:r>
              <a:rPr lang="en-GB" dirty="0" smtClean="0"/>
              <a:t>for Steel products includes </a:t>
            </a:r>
            <a:r>
              <a:rPr lang="en-GB" dirty="0"/>
              <a:t>Semi-metallic </a:t>
            </a:r>
            <a:r>
              <a:rPr lang="en-GB" dirty="0" smtClean="0"/>
              <a:t>Gaskets-8484 </a:t>
            </a:r>
            <a:r>
              <a:rPr lang="en-GB" dirty="0" smtClean="0"/>
              <a:t>1000</a:t>
            </a:r>
            <a:r>
              <a:rPr lang="en-GB" dirty="0" smtClean="0"/>
              <a:t>; </a:t>
            </a:r>
            <a:r>
              <a:rPr lang="en-GB" dirty="0"/>
              <a:t>Mechanical </a:t>
            </a:r>
            <a:r>
              <a:rPr lang="en-GB" dirty="0" smtClean="0"/>
              <a:t>Seals–8484 2000; </a:t>
            </a:r>
            <a:r>
              <a:rPr lang="en-GB" smtClean="0"/>
              <a:t>Envelope gaskets 8484-9000 some </a:t>
            </a:r>
            <a:r>
              <a:rPr lang="en-GB" dirty="0"/>
              <a:t>Expansion </a:t>
            </a:r>
            <a:r>
              <a:rPr lang="en-GB" dirty="0" smtClean="0"/>
              <a:t>Joints-4009 4200.and </a:t>
            </a:r>
            <a:r>
              <a:rPr lang="en-GB" dirty="0"/>
              <a:t>Polymeric </a:t>
            </a:r>
            <a:r>
              <a:rPr lang="en-GB" dirty="0" smtClean="0"/>
              <a:t>Seals-8481 4000 </a:t>
            </a:r>
            <a:r>
              <a:rPr lang="en-GB" dirty="0"/>
              <a:t>based on HS codes. </a:t>
            </a:r>
            <a:endParaRPr lang="en-GB" dirty="0" smtClean="0"/>
          </a:p>
          <a:p>
            <a:pPr marL="571500" indent="-571500">
              <a:buFont typeface="Arial" panose="020B0604020202020204" pitchFamily="34" charset="0"/>
              <a:buChar char="•"/>
            </a:pPr>
            <a:r>
              <a:rPr lang="en-GB" dirty="0" smtClean="0"/>
              <a:t>10% on Aluminium products.</a:t>
            </a:r>
          </a:p>
          <a:p>
            <a:pPr marL="571500" indent="-571500">
              <a:buFont typeface="Arial" panose="020B0604020202020204" pitchFamily="34" charset="0"/>
              <a:buChar char="•"/>
            </a:pPr>
            <a:r>
              <a:rPr lang="en-GB" dirty="0" smtClean="0"/>
              <a:t>Implementation was 1.5.18, but there was a last minute delay </a:t>
            </a:r>
            <a:r>
              <a:rPr lang="en-GB" dirty="0"/>
              <a:t>on implementation for </a:t>
            </a:r>
            <a:r>
              <a:rPr lang="en-GB" dirty="0" smtClean="0"/>
              <a:t>Europe, Canada and Mexico </a:t>
            </a:r>
            <a:r>
              <a:rPr lang="en-GB" dirty="0"/>
              <a:t>till </a:t>
            </a:r>
            <a:r>
              <a:rPr lang="en-GB" dirty="0" smtClean="0"/>
              <a:t>1.6.18. </a:t>
            </a:r>
          </a:p>
          <a:p>
            <a:pPr marL="571500" indent="-571500">
              <a:buFont typeface="Arial" panose="020B0604020202020204" pitchFamily="34" charset="0"/>
              <a:buChar char="•"/>
            </a:pPr>
            <a:r>
              <a:rPr lang="en-GB" dirty="0" smtClean="0"/>
              <a:t>EU exports of Steel 5.3b Euros, and Aluminium 1.1b Euros. Current EU proposal is that trade continues at 2017, and duty only on excess.</a:t>
            </a:r>
          </a:p>
          <a:p>
            <a:pPr marL="571500" indent="-571500">
              <a:buFont typeface="Arial" panose="020B0604020202020204" pitchFamily="34" charset="0"/>
              <a:buChar char="•"/>
            </a:pPr>
            <a:r>
              <a:rPr lang="en-GB" dirty="0" smtClean="0"/>
              <a:t>The hope is for a quota based accord between US and Europe</a:t>
            </a:r>
          </a:p>
          <a:p>
            <a:pPr marL="571500" indent="-571500">
              <a:buFont typeface="Arial" panose="020B0604020202020204" pitchFamily="34" charset="0"/>
              <a:buChar char="•"/>
            </a:pPr>
            <a:r>
              <a:rPr lang="en-GB" b="1" dirty="0" smtClean="0"/>
              <a:t>Section 301 </a:t>
            </a:r>
            <a:r>
              <a:rPr lang="en-GB" dirty="0" smtClean="0"/>
              <a:t>focuses on IP theft, and imposes $50 billion worth of tariff duties on China, with threat of a further $100b.</a:t>
            </a:r>
          </a:p>
          <a:p>
            <a:pPr marL="571500" indent="-571500">
              <a:buFont typeface="Arial" panose="020B0604020202020204" pitchFamily="34" charset="0"/>
              <a:buChar char="•"/>
            </a:pPr>
            <a:r>
              <a:rPr lang="en-GB" dirty="0" smtClean="0"/>
              <a:t>Mechanical Seals and Gaskets included in this section too.</a:t>
            </a:r>
          </a:p>
          <a:p>
            <a:pPr marL="571500" indent="-571500">
              <a:buFont typeface="Arial" panose="020B0604020202020204" pitchFamily="34" charset="0"/>
              <a:buChar char="•"/>
            </a:pPr>
            <a:r>
              <a:rPr lang="en-GB" dirty="0" smtClean="0"/>
              <a:t>USTR visited China on 3</a:t>
            </a:r>
            <a:r>
              <a:rPr lang="en-GB" baseline="30000" dirty="0" smtClean="0"/>
              <a:t>rd</a:t>
            </a:r>
            <a:r>
              <a:rPr lang="en-GB" dirty="0" smtClean="0"/>
              <a:t> and 4</a:t>
            </a:r>
            <a:r>
              <a:rPr lang="en-GB" baseline="30000" dirty="0" smtClean="0"/>
              <a:t>th</a:t>
            </a:r>
            <a:r>
              <a:rPr lang="en-GB" dirty="0" smtClean="0"/>
              <a:t> May. No agreement on draft framework agreement proposed to balance US/China trade deficit.</a:t>
            </a:r>
          </a:p>
          <a:p>
            <a:pPr marL="571500" indent="-571500">
              <a:buFont typeface="Arial" panose="020B0604020202020204" pitchFamily="34" charset="0"/>
              <a:buChar char="•"/>
            </a:pPr>
            <a:r>
              <a:rPr lang="en-GB" dirty="0" smtClean="0"/>
              <a:t>We are keeping a close watch on progress.</a:t>
            </a:r>
            <a:endParaRPr lang="en-GB" dirty="0"/>
          </a:p>
          <a:p>
            <a:pPr marL="571500" indent="-571500">
              <a:buFont typeface="Arial" panose="020B0604020202020204" pitchFamily="34" charset="0"/>
              <a:buChar char="•"/>
            </a:pPr>
            <a:endParaRPr lang="en-GB" dirty="0"/>
          </a:p>
        </p:txBody>
      </p:sp>
      <p:sp>
        <p:nvSpPr>
          <p:cNvPr id="4" name="Text Placeholder 3"/>
          <p:cNvSpPr>
            <a:spLocks noGrp="1"/>
          </p:cNvSpPr>
          <p:nvPr>
            <p:ph type="body" sz="quarter" idx="10"/>
          </p:nvPr>
        </p:nvSpPr>
        <p:spPr/>
        <p:txBody>
          <a:bodyPr/>
          <a:lstStyle/>
          <a:p>
            <a:r>
              <a:rPr lang="en-GB" dirty="0" smtClean="0"/>
              <a:t>David Mitchell, Standards and Legislation director</a:t>
            </a:r>
            <a:endParaRPr lang="en-GB" dirty="0"/>
          </a:p>
        </p:txBody>
      </p:sp>
      <p:sp>
        <p:nvSpPr>
          <p:cNvPr id="5" name="Text Placeholder 4"/>
          <p:cNvSpPr>
            <a:spLocks noGrp="1"/>
          </p:cNvSpPr>
          <p:nvPr>
            <p:ph type="body" sz="quarter" idx="11"/>
          </p:nvPr>
        </p:nvSpPr>
        <p:spPr/>
        <p:txBody>
          <a:bodyPr>
            <a:normAutofit lnSpcReduction="10000"/>
          </a:bodyPr>
          <a:lstStyle/>
          <a:p>
            <a:r>
              <a:rPr lang="en-GB" dirty="0" smtClean="0"/>
              <a:t>May 2018</a:t>
            </a:r>
            <a:endParaRPr lang="en-GB" dirty="0"/>
          </a:p>
        </p:txBody>
      </p:sp>
    </p:spTree>
    <p:extLst>
      <p:ext uri="{BB962C8B-B14F-4D97-AF65-F5344CB8AC3E}">
        <p14:creationId xmlns:p14="http://schemas.microsoft.com/office/powerpoint/2010/main" val="12184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156990"/>
          </a:xfrm>
        </p:spPr>
        <p:txBody>
          <a:bodyPr>
            <a:noAutofit/>
          </a:bodyPr>
          <a:lstStyle/>
          <a:p>
            <a:pPr algn="ctr"/>
            <a:r>
              <a:rPr lang="en-GB" sz="3600" dirty="0" smtClean="0"/>
              <a:t>Potable water Drinking Water Directive - background</a:t>
            </a:r>
            <a:endParaRPr lang="en-US" sz="3600" dirty="0"/>
          </a:p>
        </p:txBody>
      </p:sp>
      <p:sp>
        <p:nvSpPr>
          <p:cNvPr id="3" name="Text Placeholder 2"/>
          <p:cNvSpPr>
            <a:spLocks noGrp="1"/>
          </p:cNvSpPr>
          <p:nvPr>
            <p:ph type="body" sz="quarter" idx="4294967295"/>
          </p:nvPr>
        </p:nvSpPr>
        <p:spPr>
          <a:xfrm>
            <a:off x="1691258" y="6381328"/>
            <a:ext cx="5761062" cy="261610"/>
          </a:xfrm>
        </p:spPr>
        <p:txBody>
          <a:bodyPr>
            <a:normAutofit/>
          </a:bodyPr>
          <a:lstStyle/>
          <a:p>
            <a:pPr marL="0" indent="0">
              <a:buNone/>
            </a:pPr>
            <a:r>
              <a:rPr lang="en-GB" sz="1100" dirty="0" smtClean="0">
                <a:solidFill>
                  <a:schemeClr val="tx1">
                    <a:lumMod val="50000"/>
                    <a:lumOff val="50000"/>
                  </a:schemeClr>
                </a:solidFill>
              </a:rPr>
              <a:t>David Mitchell</a:t>
            </a:r>
            <a:r>
              <a:rPr lang="sl-SI" sz="1100" dirty="0" smtClean="0">
                <a:solidFill>
                  <a:schemeClr val="tx1">
                    <a:lumMod val="50000"/>
                    <a:lumOff val="50000"/>
                  </a:schemeClr>
                </a:solidFill>
              </a:rPr>
              <a:t>, </a:t>
            </a:r>
            <a:r>
              <a:rPr lang="en-GB" sz="1100" dirty="0" smtClean="0">
                <a:solidFill>
                  <a:schemeClr val="tx1">
                    <a:lumMod val="50000"/>
                    <a:lumOff val="50000"/>
                  </a:schemeClr>
                </a:solidFill>
              </a:rPr>
              <a:t>Legislation and Standards Director</a:t>
            </a:r>
            <a:endParaRPr lang="en-US" sz="1100" dirty="0">
              <a:solidFill>
                <a:schemeClr val="tx1">
                  <a:lumMod val="50000"/>
                  <a:lumOff val="50000"/>
                </a:schemeClr>
              </a:solidFill>
            </a:endParaRPr>
          </a:p>
        </p:txBody>
      </p:sp>
      <p:sp>
        <p:nvSpPr>
          <p:cNvPr id="5" name="Text Placeholder 4"/>
          <p:cNvSpPr>
            <a:spLocks noGrp="1"/>
          </p:cNvSpPr>
          <p:nvPr>
            <p:ph type="body" sz="quarter" idx="12"/>
          </p:nvPr>
        </p:nvSpPr>
        <p:spPr/>
        <p:txBody>
          <a:bodyPr/>
          <a:lstStyle/>
          <a:p>
            <a:r>
              <a:rPr lang="en-US" dirty="0" smtClean="0"/>
              <a:t>May 2018</a:t>
            </a:r>
            <a:endParaRPr lang="en-US" dirty="0"/>
          </a:p>
        </p:txBody>
      </p:sp>
      <p:sp>
        <p:nvSpPr>
          <p:cNvPr id="6" name="TextBox 5"/>
          <p:cNvSpPr txBox="1"/>
          <p:nvPr/>
        </p:nvSpPr>
        <p:spPr>
          <a:xfrm>
            <a:off x="251520" y="1559689"/>
            <a:ext cx="8712968" cy="4524315"/>
          </a:xfrm>
          <a:prstGeom prst="rect">
            <a:avLst/>
          </a:prstGeom>
          <a:noFill/>
        </p:spPr>
        <p:txBody>
          <a:bodyPr wrap="square" rtlCol="0">
            <a:spAutoFit/>
          </a:bodyPr>
          <a:lstStyle/>
          <a:p>
            <a:r>
              <a:rPr lang="en-US" sz="2400" dirty="0" smtClean="0"/>
              <a:t>The Drinking Water Directive (DWD) 98/83/EC Article 10, follows the World Health Organisation (WHO) requirements on the availability of safe drinking water for everyone.</a:t>
            </a:r>
          </a:p>
          <a:p>
            <a:pPr marL="342900" indent="-342900">
              <a:buFont typeface="Wingdings" charset="2"/>
              <a:buChar char="§"/>
            </a:pPr>
            <a:r>
              <a:rPr lang="en-US" sz="2400" dirty="0" smtClean="0"/>
              <a:t>Work started in 1998 on a European Acceptance Scheme. (EAS), under the DG Enterprise for a single approval test.</a:t>
            </a:r>
          </a:p>
          <a:p>
            <a:pPr marL="342900" indent="-342900">
              <a:buFont typeface="Wingdings" charset="2"/>
              <a:buChar char="§"/>
            </a:pPr>
            <a:r>
              <a:rPr lang="en-US" sz="2400" dirty="0" smtClean="0"/>
              <a:t>Article 10 Mandate 136 was issued in 2001, revised in 2006 and 2010, which required harmonized standards on Materials and Products in contact with water.</a:t>
            </a:r>
          </a:p>
          <a:p>
            <a:pPr marL="342900" indent="-342900">
              <a:buFont typeface="Wingdings" charset="2"/>
              <a:buChar char="§"/>
            </a:pPr>
            <a:r>
              <a:rPr lang="en-US" sz="2400" dirty="0" smtClean="0"/>
              <a:t>4 Member states (4MS) – France; Germany; The Netherlands; United Kingdom have their own schemes. So multiple tests are necessary to gain approval – large costs for ESA members in gaining all approvals.</a:t>
            </a:r>
          </a:p>
        </p:txBody>
      </p:sp>
    </p:spTree>
    <p:extLst>
      <p:ext uri="{BB962C8B-B14F-4D97-AF65-F5344CB8AC3E}">
        <p14:creationId xmlns:p14="http://schemas.microsoft.com/office/powerpoint/2010/main" val="363115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576064"/>
          </a:xfrm>
        </p:spPr>
        <p:txBody>
          <a:bodyPr>
            <a:normAutofit fontScale="90000"/>
          </a:bodyPr>
          <a:lstStyle/>
          <a:p>
            <a:pPr algn="ctr"/>
            <a:r>
              <a:rPr lang="en-US" dirty="0" smtClean="0"/>
              <a:t>Drinking Water - Current status</a:t>
            </a:r>
            <a:endParaRPr lang="en-US" dirty="0"/>
          </a:p>
        </p:txBody>
      </p:sp>
      <p:sp>
        <p:nvSpPr>
          <p:cNvPr id="3" name="Text Placeholder 2"/>
          <p:cNvSpPr>
            <a:spLocks noGrp="1"/>
          </p:cNvSpPr>
          <p:nvPr>
            <p:ph type="body" sz="quarter" idx="4294967295"/>
          </p:nvPr>
        </p:nvSpPr>
        <p:spPr>
          <a:xfrm>
            <a:off x="1691258" y="6220315"/>
            <a:ext cx="5761062" cy="261610"/>
          </a:xfrm>
        </p:spPr>
        <p:txBody>
          <a:bodyPr>
            <a:normAutofit/>
          </a:bodyPr>
          <a:lstStyle/>
          <a:p>
            <a:pPr marL="0" indent="0">
              <a:buNone/>
            </a:pPr>
            <a:r>
              <a:rPr lang="en-GB" sz="1100" dirty="0" smtClean="0">
                <a:solidFill>
                  <a:schemeClr val="tx1">
                    <a:lumMod val="50000"/>
                    <a:lumOff val="50000"/>
                  </a:schemeClr>
                </a:solidFill>
              </a:rPr>
              <a:t>David Mitchell</a:t>
            </a:r>
            <a:r>
              <a:rPr lang="sl-SI" sz="1100" dirty="0" smtClean="0">
                <a:solidFill>
                  <a:schemeClr val="tx1">
                    <a:lumMod val="50000"/>
                    <a:lumOff val="50000"/>
                  </a:schemeClr>
                </a:solidFill>
              </a:rPr>
              <a:t>, </a:t>
            </a:r>
            <a:r>
              <a:rPr lang="en-GB" sz="1100" dirty="0" smtClean="0">
                <a:solidFill>
                  <a:schemeClr val="tx1">
                    <a:lumMod val="50000"/>
                    <a:lumOff val="50000"/>
                  </a:schemeClr>
                </a:solidFill>
              </a:rPr>
              <a:t>Legislation and Standards Director</a:t>
            </a:r>
            <a:endParaRPr lang="en-US" sz="1100" dirty="0">
              <a:solidFill>
                <a:schemeClr val="tx1">
                  <a:lumMod val="50000"/>
                  <a:lumOff val="50000"/>
                </a:schemeClr>
              </a:solidFill>
            </a:endParaRPr>
          </a:p>
        </p:txBody>
      </p:sp>
      <p:sp>
        <p:nvSpPr>
          <p:cNvPr id="8" name="TextBox 7"/>
          <p:cNvSpPr txBox="1"/>
          <p:nvPr/>
        </p:nvSpPr>
        <p:spPr>
          <a:xfrm>
            <a:off x="251520" y="1052736"/>
            <a:ext cx="8640960" cy="569386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cs typeface="Arial"/>
              </a:rPr>
              <a:t>ESA joined European Drinking Water (EDW) association in 2016. </a:t>
            </a:r>
            <a:r>
              <a:rPr lang="en-US" sz="2400" b="1" u="sng" dirty="0" smtClean="0">
                <a:solidFill>
                  <a:srgbClr val="FF0000"/>
                </a:solidFill>
                <a:cs typeface="Arial"/>
              </a:rPr>
              <a:t>www.europeandrinkingwater.eu</a:t>
            </a:r>
            <a:endParaRPr lang="en-US" sz="2400" dirty="0" smtClean="0">
              <a:cs typeface="Arial"/>
            </a:endParaRPr>
          </a:p>
          <a:p>
            <a:pPr marL="342900" indent="-342900">
              <a:buFont typeface="Arial" panose="020B0604020202020204" pitchFamily="34" charset="0"/>
              <a:buChar char="•"/>
            </a:pPr>
            <a:r>
              <a:rPr lang="en-US" sz="2400" dirty="0">
                <a:cs typeface="Arial"/>
              </a:rPr>
              <a:t>EDW is member of TC 164.</a:t>
            </a:r>
            <a:r>
              <a:rPr lang="en-US" sz="2400" b="1" dirty="0">
                <a:cs typeface="Arial"/>
              </a:rPr>
              <a:t> </a:t>
            </a:r>
            <a:r>
              <a:rPr lang="en-US" sz="2400" dirty="0" smtClean="0">
                <a:cs typeface="Arial"/>
              </a:rPr>
              <a:t>ESA is also a Liaison Member of TC 164 the Technical Working Group on test procedures.</a:t>
            </a:r>
          </a:p>
          <a:p>
            <a:pPr marL="342900" indent="-342900">
              <a:buFont typeface="Arial" panose="020B0604020202020204" pitchFamily="34" charset="0"/>
              <a:buChar char="•"/>
            </a:pPr>
            <a:r>
              <a:rPr lang="en-US" sz="2400" dirty="0" smtClean="0">
                <a:cs typeface="Arial"/>
              </a:rPr>
              <a:t>EC has lost patience and Article 10 (the EC directive to get tests agreed) has been withdrawn. </a:t>
            </a:r>
          </a:p>
          <a:p>
            <a:pPr marL="342900" indent="-342900">
              <a:buFont typeface="Arial" panose="020B0604020202020204" pitchFamily="34" charset="0"/>
              <a:buChar char="•"/>
            </a:pPr>
            <a:r>
              <a:rPr lang="en-US" sz="2400" dirty="0" smtClean="0">
                <a:cs typeface="Arial"/>
              </a:rPr>
              <a:t>ESA formally supports EDW response for one SINGLE harmonized test for Materials and Products. We are working on a suggested best option from the 4MS tests</a:t>
            </a:r>
          </a:p>
          <a:p>
            <a:pPr marL="342900" indent="-342900">
              <a:buFont typeface="Arial" panose="020B0604020202020204" pitchFamily="34" charset="0"/>
              <a:buChar char="•"/>
            </a:pPr>
            <a:r>
              <a:rPr lang="en-US" sz="2400" dirty="0" smtClean="0">
                <a:cs typeface="Arial"/>
              </a:rPr>
              <a:t>The new DWD was issued on 31.1.18.</a:t>
            </a:r>
          </a:p>
          <a:p>
            <a:pPr marL="342900" indent="-342900">
              <a:buFont typeface="Arial" panose="020B0604020202020204" pitchFamily="34" charset="0"/>
              <a:buChar char="•"/>
            </a:pPr>
            <a:r>
              <a:rPr lang="en-US" sz="2400" dirty="0" smtClean="0">
                <a:cs typeface="Arial"/>
              </a:rPr>
              <a:t>A new standardization mandate is to be issued under Construction Products Regulations (CPR).</a:t>
            </a:r>
          </a:p>
          <a:p>
            <a:pPr marL="342900" indent="-342900">
              <a:buFont typeface="Arial" panose="020B0604020202020204" pitchFamily="34" charset="0"/>
              <a:buChar char="•"/>
            </a:pPr>
            <a:r>
              <a:rPr lang="en-US" sz="2400" dirty="0" smtClean="0">
                <a:cs typeface="Arial"/>
              </a:rPr>
              <a:t>Recommends using European Standards (hEN) and giving the CE mark to approved materials and products.</a:t>
            </a:r>
          </a:p>
          <a:p>
            <a:pPr marL="457200" indent="-457200">
              <a:buFont typeface="Wingdings" charset="2"/>
              <a:buChar char="§"/>
            </a:pPr>
            <a:endParaRPr lang="en-US" sz="2800" dirty="0">
              <a:solidFill>
                <a:srgbClr val="224498"/>
              </a:solidFill>
            </a:endParaRPr>
          </a:p>
        </p:txBody>
      </p:sp>
    </p:spTree>
    <p:extLst>
      <p:ext uri="{BB962C8B-B14F-4D97-AF65-F5344CB8AC3E}">
        <p14:creationId xmlns:p14="http://schemas.microsoft.com/office/powerpoint/2010/main" val="3492190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19256" cy="720080"/>
          </a:xfrm>
        </p:spPr>
        <p:txBody>
          <a:bodyPr>
            <a:normAutofit fontScale="90000"/>
          </a:bodyPr>
          <a:lstStyle/>
          <a:p>
            <a:pPr algn="ctr"/>
            <a:r>
              <a:rPr lang="en-GB" dirty="0" smtClean="0"/>
              <a:t>Drinking Water – BUT!</a:t>
            </a:r>
            <a:endParaRPr lang="en-GB" dirty="0"/>
          </a:p>
        </p:txBody>
      </p:sp>
      <p:sp>
        <p:nvSpPr>
          <p:cNvPr id="3" name="Content Placeholder 2"/>
          <p:cNvSpPr>
            <a:spLocks noGrp="1"/>
          </p:cNvSpPr>
          <p:nvPr>
            <p:ph idx="1"/>
          </p:nvPr>
        </p:nvSpPr>
        <p:spPr>
          <a:xfrm>
            <a:off x="323528" y="764704"/>
            <a:ext cx="8496944" cy="5590449"/>
          </a:xfrm>
        </p:spPr>
        <p:txBody>
          <a:bodyPr>
            <a:normAutofit fontScale="85000" lnSpcReduction="20000"/>
          </a:bodyPr>
          <a:lstStyle/>
          <a:p>
            <a:pPr marL="342900" indent="-342900">
              <a:buFont typeface="Arial" panose="020B0604020202020204" pitchFamily="34" charset="0"/>
              <a:buChar char="•"/>
            </a:pPr>
            <a:r>
              <a:rPr lang="en-US" sz="2400" dirty="0" smtClean="0">
                <a:cs typeface="Arial"/>
              </a:rPr>
              <a:t>EDW (Luca Ibelli) has been very active following members concerns and held meetings with Manfred Fuchs, EC Commission, DG Growth; Michel Dontin, MEP Rapporteur on DWD revision and deputy Rory Palmer; and Bulgarian government, current Presidency of EU.</a:t>
            </a:r>
          </a:p>
          <a:p>
            <a:pPr marL="342900" indent="-342900">
              <a:buFont typeface="Arial" panose="020B0604020202020204" pitchFamily="34" charset="0"/>
              <a:buChar char="•"/>
            </a:pPr>
            <a:r>
              <a:rPr lang="en-US" sz="2400" dirty="0" smtClean="0">
                <a:cs typeface="Arial"/>
              </a:rPr>
              <a:t>He attended 25</a:t>
            </a:r>
            <a:r>
              <a:rPr lang="en-US" sz="2400" baseline="30000" dirty="0" smtClean="0">
                <a:cs typeface="Arial"/>
              </a:rPr>
              <a:t>th</a:t>
            </a:r>
            <a:r>
              <a:rPr lang="en-US" sz="2400" dirty="0" smtClean="0">
                <a:cs typeface="Arial"/>
              </a:rPr>
              <a:t> April meeting between European Parliament and the Commission on the revision of the DWD.</a:t>
            </a:r>
          </a:p>
          <a:p>
            <a:pPr marL="342900" indent="-342900">
              <a:buFont typeface="Arial" panose="020B0604020202020204" pitchFamily="34" charset="0"/>
              <a:buChar char="•"/>
            </a:pPr>
            <a:r>
              <a:rPr lang="en-US" sz="2400" dirty="0" smtClean="0">
                <a:cs typeface="Arial"/>
              </a:rPr>
              <a:t>Michel Dantin invites EDW members to European Parliament conference on revision of DWD, with keynote speaker Daniel Calleja Crespo, Director General for Environment at EC, on 16th May (Today).</a:t>
            </a:r>
          </a:p>
          <a:p>
            <a:pPr marL="342900" indent="-342900">
              <a:buFont typeface="Arial" panose="020B0604020202020204" pitchFamily="34" charset="0"/>
              <a:buChar char="•"/>
            </a:pPr>
            <a:r>
              <a:rPr lang="en-US" sz="2400" dirty="0" smtClean="0">
                <a:cs typeface="Arial"/>
              </a:rPr>
              <a:t>EDW takes the position that CPR and GE mark is not adequate cover for products used with water, and contamination in particular. </a:t>
            </a:r>
          </a:p>
          <a:p>
            <a:pPr marL="342900" indent="-342900">
              <a:buFont typeface="Arial" panose="020B0604020202020204" pitchFamily="34" charset="0"/>
              <a:buChar char="•"/>
            </a:pPr>
            <a:r>
              <a:rPr lang="en-US" sz="2400" dirty="0" smtClean="0">
                <a:cs typeface="Arial"/>
              </a:rPr>
              <a:t>Pipes are covered, BUT Pumps; Hoses; Taps; Water Heaters; Valves and Gaskets ARE NOT COVERED.</a:t>
            </a:r>
          </a:p>
          <a:p>
            <a:pPr marL="342900" indent="-342900">
              <a:buFont typeface="Arial" panose="020B0604020202020204" pitchFamily="34" charset="0"/>
              <a:buChar char="•"/>
            </a:pPr>
            <a:r>
              <a:rPr lang="en-US" sz="2400" dirty="0" smtClean="0">
                <a:cs typeface="Arial"/>
              </a:rPr>
              <a:t>EDW recommend a SINGLE European test (based on current test options) with a “Water Drop” marking system confirming Materials and Products have passed the test and will NOT contaminate water.</a:t>
            </a:r>
          </a:p>
          <a:p>
            <a:pPr marL="342900" indent="-342900">
              <a:buFont typeface="Arial" panose="020B0604020202020204" pitchFamily="34" charset="0"/>
              <a:buChar char="•"/>
            </a:pPr>
            <a:r>
              <a:rPr lang="en-US" sz="2400" dirty="0" smtClean="0">
                <a:cs typeface="Arial"/>
              </a:rPr>
              <a:t>They want “Mutuality” reapplied, with Member States not able to add their own additional requirements.</a:t>
            </a:r>
          </a:p>
          <a:p>
            <a:pPr marL="342900" indent="-342900">
              <a:buFont typeface="Arial" panose="020B0604020202020204" pitchFamily="34" charset="0"/>
              <a:buChar char="•"/>
            </a:pPr>
            <a:r>
              <a:rPr lang="en-US" sz="2400" dirty="0" smtClean="0">
                <a:cs typeface="Arial"/>
              </a:rPr>
              <a:t>EDW has an advocacy plan to influence all Member States.</a:t>
            </a:r>
          </a:p>
          <a:p>
            <a:pPr marL="342900" indent="-342900">
              <a:buFont typeface="Arial" panose="020B0604020202020204" pitchFamily="34" charset="0"/>
              <a:buChar char="•"/>
            </a:pPr>
            <a:r>
              <a:rPr lang="en-US" sz="2400" dirty="0" smtClean="0">
                <a:cs typeface="Arial"/>
              </a:rPr>
              <a:t>Next EDW plenary meeting is 30</a:t>
            </a:r>
            <a:r>
              <a:rPr lang="en-US" sz="2400" baseline="30000" dirty="0" smtClean="0">
                <a:cs typeface="Arial"/>
              </a:rPr>
              <a:t>th</a:t>
            </a:r>
            <a:r>
              <a:rPr lang="en-US" sz="2400" dirty="0" smtClean="0">
                <a:cs typeface="Arial"/>
              </a:rPr>
              <a:t> May, in Brussels</a:t>
            </a:r>
          </a:p>
          <a:p>
            <a:pPr marL="342900" indent="-342900">
              <a:buFont typeface="Arial" panose="020B0604020202020204" pitchFamily="34" charset="0"/>
              <a:buChar char="•"/>
            </a:pPr>
            <a:endParaRPr lang="en-US" sz="2400" dirty="0" smtClean="0">
              <a:cs typeface="Arial"/>
            </a:endParaRPr>
          </a:p>
          <a:p>
            <a:pPr marL="571500" indent="-571500">
              <a:buFont typeface="Arial" panose="020B0604020202020204" pitchFamily="34" charset="0"/>
              <a:buChar char="•"/>
            </a:pPr>
            <a:endParaRPr lang="en-GB" dirty="0"/>
          </a:p>
        </p:txBody>
      </p:sp>
      <p:sp>
        <p:nvSpPr>
          <p:cNvPr id="4" name="Text Placeholder 3"/>
          <p:cNvSpPr>
            <a:spLocks noGrp="1"/>
          </p:cNvSpPr>
          <p:nvPr>
            <p:ph type="body" sz="quarter" idx="10"/>
          </p:nvPr>
        </p:nvSpPr>
        <p:spPr/>
        <p:txBody>
          <a:bodyPr/>
          <a:lstStyle/>
          <a:p>
            <a:r>
              <a:rPr lang="en-GB" dirty="0" smtClean="0"/>
              <a:t>David Mitchell, Legislation and Standards Director</a:t>
            </a:r>
            <a:endParaRPr lang="en-GB" dirty="0"/>
          </a:p>
        </p:txBody>
      </p:sp>
      <p:sp>
        <p:nvSpPr>
          <p:cNvPr id="5" name="Text Placeholder 4"/>
          <p:cNvSpPr>
            <a:spLocks noGrp="1"/>
          </p:cNvSpPr>
          <p:nvPr>
            <p:ph type="body" sz="quarter" idx="11"/>
          </p:nvPr>
        </p:nvSpPr>
        <p:spPr/>
        <p:txBody>
          <a:bodyPr>
            <a:normAutofit lnSpcReduction="10000"/>
          </a:bodyPr>
          <a:lstStyle/>
          <a:p>
            <a:r>
              <a:rPr lang="en-GB" dirty="0" smtClean="0"/>
              <a:t>May 2018</a:t>
            </a:r>
            <a:endParaRPr lang="en-GB" dirty="0"/>
          </a:p>
        </p:txBody>
      </p:sp>
    </p:spTree>
    <p:extLst>
      <p:ext uri="{BB962C8B-B14F-4D97-AF65-F5344CB8AC3E}">
        <p14:creationId xmlns:p14="http://schemas.microsoft.com/office/powerpoint/2010/main" val="407729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3778"/>
            <a:ext cx="8676456" cy="1012974"/>
          </a:xfrm>
        </p:spPr>
        <p:txBody>
          <a:bodyPr>
            <a:noAutofit/>
          </a:bodyPr>
          <a:lstStyle/>
          <a:p>
            <a:pPr algn="ctr"/>
            <a:r>
              <a:rPr lang="en-US" sz="3200" dirty="0" smtClean="0"/>
              <a:t>IED 2010 and Sealing Technologies Emissions Reduction Document</a:t>
            </a:r>
            <a:endParaRPr lang="en-US" sz="3200" dirty="0"/>
          </a:p>
        </p:txBody>
      </p:sp>
      <p:sp>
        <p:nvSpPr>
          <p:cNvPr id="4" name="Content Placeholder 3"/>
          <p:cNvSpPr>
            <a:spLocks noGrp="1"/>
          </p:cNvSpPr>
          <p:nvPr>
            <p:ph idx="1"/>
          </p:nvPr>
        </p:nvSpPr>
        <p:spPr>
          <a:xfrm>
            <a:off x="251520" y="1268760"/>
            <a:ext cx="8568952" cy="5328592"/>
          </a:xfrm>
        </p:spPr>
        <p:txBody>
          <a:bodyPr>
            <a:normAutofit fontScale="92500" lnSpcReduction="20000"/>
          </a:bodyPr>
          <a:lstStyle/>
          <a:p>
            <a:pPr marL="342900" indent="-342900">
              <a:buFont typeface="Arial" panose="020B0604020202020204" pitchFamily="34" charset="0"/>
              <a:buChar char="•"/>
            </a:pPr>
            <a:r>
              <a:rPr lang="en-GB" sz="2400" dirty="0" smtClean="0"/>
              <a:t>IED 2010 replaced the IPPC regulations. </a:t>
            </a:r>
          </a:p>
          <a:p>
            <a:pPr marL="342900" indent="-342900">
              <a:buFont typeface="Arial" panose="020B0604020202020204" pitchFamily="34" charset="0"/>
              <a:buChar char="•"/>
            </a:pPr>
            <a:r>
              <a:rPr lang="en-GB" sz="2400" dirty="0" smtClean="0"/>
              <a:t>Both IED and IPPC issued BREFs for all industrial processes (30 plus BREFs exist already). BREFs rely on BATs for the advice on Best Available Technology.</a:t>
            </a:r>
          </a:p>
          <a:p>
            <a:pPr marL="342900" indent="-342900">
              <a:buFont typeface="Arial" panose="020B0604020202020204" pitchFamily="34" charset="0"/>
              <a:buChar char="•"/>
            </a:pPr>
            <a:r>
              <a:rPr lang="en-GB" sz="2400" dirty="0" smtClean="0"/>
              <a:t>The IED includes a local requirement for licensing industrial processes, and BATs are used to set maximum allowable leakage rate to the atmosphere, ground and water sources. </a:t>
            </a:r>
          </a:p>
          <a:p>
            <a:pPr marL="342900" indent="-342900">
              <a:buFont typeface="Arial" panose="020B0604020202020204" pitchFamily="34" charset="0"/>
              <a:buChar char="•"/>
            </a:pPr>
            <a:r>
              <a:rPr lang="en-GB" sz="2400" dirty="0" smtClean="0"/>
              <a:t>Noise and Odour are now included too.</a:t>
            </a:r>
          </a:p>
          <a:p>
            <a:pPr marL="342900" indent="-342900">
              <a:buFont typeface="Arial" panose="020B0604020202020204" pitchFamily="34" charset="0"/>
              <a:buChar char="•"/>
            </a:pPr>
            <a:r>
              <a:rPr lang="en-GB" sz="2400" dirty="0" smtClean="0"/>
              <a:t>IED now includes Maximum allowable leakage rates for Fugitive Emissions (was Planned only) used in local licensing process.</a:t>
            </a:r>
          </a:p>
          <a:p>
            <a:pPr marL="342900" indent="-342900">
              <a:buFont typeface="Arial" panose="020B0604020202020204" pitchFamily="34" charset="0"/>
              <a:buChar char="•"/>
            </a:pPr>
            <a:r>
              <a:rPr lang="en-GB" sz="2400" dirty="0" smtClean="0"/>
              <a:t>The ESA BAT on sealing technology, first issued in 2009, urgently needs updating to include latest standards and leakage rates for the various sealing devices in the normal usage mode, and is to be renamed Fugitive Emissions Reduction document .</a:t>
            </a:r>
          </a:p>
          <a:p>
            <a:pPr marL="342900" indent="-342900">
              <a:buFont typeface="Arial" panose="020B0604020202020204" pitchFamily="34" charset="0"/>
              <a:buChar char="•"/>
            </a:pPr>
            <a:r>
              <a:rPr lang="en-GB" sz="2400" dirty="0" smtClean="0"/>
              <a:t>Mark Neal is a member of Article 13 forum, the technical working group on BREFs and BATs, so we have a unique opportunity to influence seal selection via our new document.</a:t>
            </a:r>
          </a:p>
          <a:p>
            <a:pPr marL="342900" indent="-342900">
              <a:buFont typeface="Arial" panose="020B0604020202020204" pitchFamily="34" charset="0"/>
              <a:buChar char="•"/>
            </a:pPr>
            <a:endParaRPr lang="en-GB" sz="2400" dirty="0"/>
          </a:p>
        </p:txBody>
      </p:sp>
      <p:sp>
        <p:nvSpPr>
          <p:cNvPr id="5" name="Text Placeholder 4"/>
          <p:cNvSpPr>
            <a:spLocks noGrp="1"/>
          </p:cNvSpPr>
          <p:nvPr>
            <p:ph type="body" sz="quarter" idx="10"/>
          </p:nvPr>
        </p:nvSpPr>
        <p:spPr/>
        <p:txBody>
          <a:bodyPr/>
          <a:lstStyle/>
          <a:p>
            <a:r>
              <a:rPr lang="en-US" dirty="0" smtClean="0"/>
              <a:t>David Mitchell, Legislation and Standards Director</a:t>
            </a:r>
            <a:endParaRPr lang="en-US" dirty="0"/>
          </a:p>
        </p:txBody>
      </p:sp>
      <p:sp>
        <p:nvSpPr>
          <p:cNvPr id="3" name="Text Placeholder 2"/>
          <p:cNvSpPr>
            <a:spLocks noGrp="1"/>
          </p:cNvSpPr>
          <p:nvPr>
            <p:ph type="body" sz="quarter" idx="11"/>
          </p:nvPr>
        </p:nvSpPr>
        <p:spPr/>
        <p:txBody>
          <a:bodyPr>
            <a:normAutofit fontScale="92500" lnSpcReduction="10000"/>
          </a:bodyPr>
          <a:lstStyle/>
          <a:p>
            <a:pPr marL="0" indent="0">
              <a:buNone/>
            </a:pPr>
            <a:endParaRPr lang="en-US" sz="1100" dirty="0">
              <a:solidFill>
                <a:schemeClr val="tx1">
                  <a:lumMod val="50000"/>
                  <a:lumOff val="50000"/>
                </a:schemeClr>
              </a:solidFill>
            </a:endParaRPr>
          </a:p>
        </p:txBody>
      </p:sp>
      <p:sp>
        <p:nvSpPr>
          <p:cNvPr id="7" name="Text Placeholder 6"/>
          <p:cNvSpPr>
            <a:spLocks noGrp="1"/>
          </p:cNvSpPr>
          <p:nvPr>
            <p:ph type="body" sz="quarter" idx="12"/>
          </p:nvPr>
        </p:nvSpPr>
        <p:spPr/>
        <p:txBody>
          <a:bodyPr/>
          <a:lstStyle/>
          <a:p>
            <a:r>
              <a:rPr lang="en-GB" dirty="0" smtClean="0"/>
              <a:t>May 2018</a:t>
            </a:r>
            <a:endParaRPr lang="en-GB" dirty="0"/>
          </a:p>
        </p:txBody>
      </p:sp>
    </p:spTree>
    <p:extLst>
      <p:ext uri="{BB962C8B-B14F-4D97-AF65-F5344CB8AC3E}">
        <p14:creationId xmlns:p14="http://schemas.microsoft.com/office/powerpoint/2010/main" val="202162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3778"/>
            <a:ext cx="8676456" cy="1012974"/>
          </a:xfrm>
        </p:spPr>
        <p:txBody>
          <a:bodyPr>
            <a:noAutofit/>
          </a:bodyPr>
          <a:lstStyle/>
          <a:p>
            <a:pPr algn="ctr"/>
            <a:r>
              <a:rPr lang="en-US" sz="3200" dirty="0" smtClean="0"/>
              <a:t>IED 2010 and Sealing Technologies Emissions Reduction Document</a:t>
            </a:r>
            <a:endParaRPr lang="en-US" sz="3200" dirty="0"/>
          </a:p>
        </p:txBody>
      </p:sp>
      <p:sp>
        <p:nvSpPr>
          <p:cNvPr id="4" name="Content Placeholder 3"/>
          <p:cNvSpPr>
            <a:spLocks noGrp="1"/>
          </p:cNvSpPr>
          <p:nvPr>
            <p:ph idx="1"/>
          </p:nvPr>
        </p:nvSpPr>
        <p:spPr>
          <a:xfrm>
            <a:off x="251520" y="1196752"/>
            <a:ext cx="8568952" cy="5184576"/>
          </a:xfrm>
        </p:spPr>
        <p:txBody>
          <a:bodyPr>
            <a:normAutofit/>
          </a:bodyPr>
          <a:lstStyle/>
          <a:p>
            <a:pPr marL="342900" indent="-342900">
              <a:buFont typeface="Arial" panose="020B0604020202020204" pitchFamily="34" charset="0"/>
              <a:buChar char="•"/>
            </a:pPr>
            <a:r>
              <a:rPr lang="en-GB" sz="2400" dirty="0" smtClean="0"/>
              <a:t>The </a:t>
            </a:r>
            <a:r>
              <a:rPr lang="en-GB" sz="2400" dirty="0"/>
              <a:t>discussions with </a:t>
            </a:r>
            <a:r>
              <a:rPr lang="en-GB" sz="2400" dirty="0" smtClean="0"/>
              <a:t>DG </a:t>
            </a:r>
            <a:r>
              <a:rPr lang="en-GB" sz="2400" dirty="0"/>
              <a:t>Joint Research Centre, </a:t>
            </a:r>
            <a:r>
              <a:rPr lang="en-GB" sz="2400" dirty="0" smtClean="0"/>
              <a:t>Seville, have shown that there is a desperate need for good quality feedback from Industry.</a:t>
            </a:r>
          </a:p>
          <a:p>
            <a:pPr marL="342900" indent="-342900">
              <a:buFont typeface="Arial" panose="020B0604020202020204" pitchFamily="34" charset="0"/>
              <a:buChar char="•"/>
            </a:pPr>
            <a:r>
              <a:rPr lang="en-GB" sz="2400" dirty="0" smtClean="0"/>
              <a:t>Hence the urgency to complete the Fugitive Emission Reduction document and have this uploaded onto BATIS(Best Available Technology Information System) system to be available for use in all BREFs as a BAT.</a:t>
            </a:r>
          </a:p>
          <a:p>
            <a:pPr marL="342900" indent="-342900">
              <a:buFont typeface="Arial" panose="020B0604020202020204" pitchFamily="34" charset="0"/>
              <a:buChar char="•"/>
            </a:pPr>
            <a:r>
              <a:rPr lang="en-GB" sz="2400" dirty="0" smtClean="0"/>
              <a:t>We have had some good feedback from some divisions, less helpful from some, and the others are still currently working on their section in the document.</a:t>
            </a:r>
          </a:p>
          <a:p>
            <a:pPr marL="342900" indent="-342900">
              <a:buFont typeface="Arial" panose="020B0604020202020204" pitchFamily="34" charset="0"/>
              <a:buChar char="•"/>
            </a:pPr>
            <a:r>
              <a:rPr lang="en-GB" sz="2400" dirty="0" smtClean="0"/>
              <a:t>We need a focus on this and champions appointed in each division to drive the work.</a:t>
            </a:r>
          </a:p>
          <a:p>
            <a:pPr marL="342900" indent="-342900">
              <a:buFont typeface="Arial" panose="020B0604020202020204" pitchFamily="34" charset="0"/>
              <a:buChar char="•"/>
            </a:pPr>
            <a:r>
              <a:rPr lang="en-GB" sz="2400" dirty="0" smtClean="0"/>
              <a:t>We need a deadline to meet. ESA Autumn meeting?</a:t>
            </a:r>
            <a:endParaRPr lang="en-GB" sz="2400" dirty="0"/>
          </a:p>
        </p:txBody>
      </p:sp>
      <p:sp>
        <p:nvSpPr>
          <p:cNvPr id="5" name="Text Placeholder 4"/>
          <p:cNvSpPr>
            <a:spLocks noGrp="1"/>
          </p:cNvSpPr>
          <p:nvPr>
            <p:ph type="body" sz="quarter" idx="10"/>
          </p:nvPr>
        </p:nvSpPr>
        <p:spPr/>
        <p:txBody>
          <a:bodyPr/>
          <a:lstStyle/>
          <a:p>
            <a:r>
              <a:rPr lang="en-US" dirty="0" smtClean="0"/>
              <a:t>David Mitchell, Legislation and Standards Director</a:t>
            </a:r>
            <a:endParaRPr lang="en-US" dirty="0"/>
          </a:p>
        </p:txBody>
      </p:sp>
      <p:sp>
        <p:nvSpPr>
          <p:cNvPr id="3" name="Text Placeholder 2"/>
          <p:cNvSpPr>
            <a:spLocks noGrp="1"/>
          </p:cNvSpPr>
          <p:nvPr>
            <p:ph type="body" sz="quarter" idx="11"/>
          </p:nvPr>
        </p:nvSpPr>
        <p:spPr/>
        <p:txBody>
          <a:bodyPr>
            <a:normAutofit fontScale="92500" lnSpcReduction="10000"/>
          </a:bodyPr>
          <a:lstStyle/>
          <a:p>
            <a:pPr marL="0" indent="0">
              <a:buNone/>
            </a:pPr>
            <a:endParaRPr lang="en-US" sz="1100" dirty="0">
              <a:solidFill>
                <a:schemeClr val="tx1">
                  <a:lumMod val="50000"/>
                  <a:lumOff val="50000"/>
                </a:schemeClr>
              </a:solidFill>
            </a:endParaRPr>
          </a:p>
        </p:txBody>
      </p:sp>
      <p:sp>
        <p:nvSpPr>
          <p:cNvPr id="7" name="Text Placeholder 6"/>
          <p:cNvSpPr>
            <a:spLocks noGrp="1"/>
          </p:cNvSpPr>
          <p:nvPr>
            <p:ph type="body" sz="quarter" idx="12"/>
          </p:nvPr>
        </p:nvSpPr>
        <p:spPr/>
        <p:txBody>
          <a:bodyPr/>
          <a:lstStyle/>
          <a:p>
            <a:r>
              <a:rPr lang="en-GB" dirty="0" smtClean="0"/>
              <a:t>May 2018</a:t>
            </a:r>
            <a:endParaRPr lang="en-GB" dirty="0"/>
          </a:p>
        </p:txBody>
      </p:sp>
    </p:spTree>
    <p:extLst>
      <p:ext uri="{BB962C8B-B14F-4D97-AF65-F5344CB8AC3E}">
        <p14:creationId xmlns:p14="http://schemas.microsoft.com/office/powerpoint/2010/main" val="416863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SA_Template Light">
  <a:themeElements>
    <a:clrScheme name="Custom 4">
      <a:dk1>
        <a:srgbClr val="2F3336"/>
      </a:dk1>
      <a:lt1>
        <a:srgbClr val="FFFFFF"/>
      </a:lt1>
      <a:dk2>
        <a:srgbClr val="011892"/>
      </a:dk2>
      <a:lt2>
        <a:srgbClr val="71B5F0"/>
      </a:lt2>
      <a:accent1>
        <a:srgbClr val="2C4DD4"/>
      </a:accent1>
      <a:accent2>
        <a:srgbClr val="3877DC"/>
      </a:accent2>
      <a:accent3>
        <a:srgbClr val="6A8BC0"/>
      </a:accent3>
      <a:accent4>
        <a:srgbClr val="008FFF"/>
      </a:accent4>
      <a:accent5>
        <a:srgbClr val="81BFFF"/>
      </a:accent5>
      <a:accent6>
        <a:srgbClr val="D4D4D4"/>
      </a:accent6>
      <a:hlink>
        <a:srgbClr val="7F7F7F"/>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A-template-v11.potx" id="{53F99787-6BC7-4614-9581-3E7332219056}" vid="{6A0858BD-02B0-4505-8CC1-4D366813A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1372</TotalTime>
  <Words>1714</Words>
  <Application>Microsoft Office PowerPoint</Application>
  <PresentationFormat>On-screen Show (4:3)</PresentationFormat>
  <Paragraphs>117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1_ESA_Template Light</vt:lpstr>
      <vt:lpstr>Legislation and Standards Committee</vt:lpstr>
      <vt:lpstr>Standards and Legislation Working Group</vt:lpstr>
      <vt:lpstr>Environmental Goods Act (EGA)</vt:lpstr>
      <vt:lpstr>US / CHINA TRADE WAR</vt:lpstr>
      <vt:lpstr>Potable water Drinking Water Directive - background</vt:lpstr>
      <vt:lpstr>Drinking Water - Current status</vt:lpstr>
      <vt:lpstr>Drinking Water – BUT!</vt:lpstr>
      <vt:lpstr>IED 2010 and Sealing Technologies Emissions Reduction Document</vt:lpstr>
      <vt:lpstr>IED 2010 and Sealing Technologies Emissions Reduction Document</vt:lpstr>
      <vt:lpstr>    ESA Fugitive Emissions Reduction document </vt:lpstr>
      <vt:lpstr>Other activities</vt:lpstr>
      <vt:lpstr>THANK YOU  David Mitchell Daemitch@btinternet.com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Sabrina</dc:creator>
  <cp:lastModifiedBy>David Mitchell</cp:lastModifiedBy>
  <cp:revision>121</cp:revision>
  <cp:lastPrinted>2018-05-10T13:37:19Z</cp:lastPrinted>
  <dcterms:created xsi:type="dcterms:W3CDTF">2016-02-25T09:57:39Z</dcterms:created>
  <dcterms:modified xsi:type="dcterms:W3CDTF">2018-05-25T16:29:29Z</dcterms:modified>
</cp:coreProperties>
</file>